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5"/>
  </p:notesMasterIdLst>
  <p:sldIdLst>
    <p:sldId id="371" r:id="rId2"/>
    <p:sldId id="954" r:id="rId3"/>
    <p:sldId id="865" r:id="rId4"/>
    <p:sldId id="901" r:id="rId5"/>
    <p:sldId id="909" r:id="rId6"/>
    <p:sldId id="853" r:id="rId7"/>
    <p:sldId id="859" r:id="rId8"/>
    <p:sldId id="846" r:id="rId9"/>
    <p:sldId id="854" r:id="rId10"/>
    <p:sldId id="821" r:id="rId11"/>
    <p:sldId id="866" r:id="rId12"/>
    <p:sldId id="955" r:id="rId13"/>
    <p:sldId id="831" r:id="rId14"/>
    <p:sldId id="891" r:id="rId15"/>
    <p:sldId id="949" r:id="rId16"/>
    <p:sldId id="950" r:id="rId17"/>
    <p:sldId id="951" r:id="rId18"/>
    <p:sldId id="952" r:id="rId19"/>
    <p:sldId id="953" r:id="rId20"/>
    <p:sldId id="825" r:id="rId21"/>
    <p:sldId id="844" r:id="rId22"/>
    <p:sldId id="848" r:id="rId23"/>
    <p:sldId id="849" r:id="rId24"/>
    <p:sldId id="873" r:id="rId25"/>
    <p:sldId id="850" r:id="rId26"/>
    <p:sldId id="847" r:id="rId27"/>
    <p:sldId id="861" r:id="rId28"/>
    <p:sldId id="872" r:id="rId29"/>
    <p:sldId id="874" r:id="rId30"/>
    <p:sldId id="845" r:id="rId31"/>
    <p:sldId id="862" r:id="rId32"/>
    <p:sldId id="828" r:id="rId33"/>
    <p:sldId id="830" r:id="rId34"/>
    <p:sldId id="863" r:id="rId35"/>
    <p:sldId id="833" r:id="rId36"/>
    <p:sldId id="827" r:id="rId37"/>
    <p:sldId id="834" r:id="rId38"/>
    <p:sldId id="895" r:id="rId39"/>
    <p:sldId id="897" r:id="rId40"/>
    <p:sldId id="898" r:id="rId41"/>
    <p:sldId id="899" r:id="rId42"/>
    <p:sldId id="900" r:id="rId43"/>
    <p:sldId id="885" r:id="rId44"/>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521415D9-36F7-43E2-AB2F-B90AF26B5E84}">
      <p14:sectionLst xmlns:p14="http://schemas.microsoft.com/office/powerpoint/2010/main">
        <p14:section name="Default Section" id="{4C86390B-A2AB-4B3D-BE3A-EA571F074A1A}">
          <p14:sldIdLst>
            <p14:sldId id="371"/>
            <p14:sldId id="954"/>
            <p14:sldId id="865"/>
            <p14:sldId id="901"/>
            <p14:sldId id="909"/>
            <p14:sldId id="853"/>
            <p14:sldId id="859"/>
            <p14:sldId id="846"/>
            <p14:sldId id="854"/>
            <p14:sldId id="821"/>
            <p14:sldId id="866"/>
            <p14:sldId id="955"/>
            <p14:sldId id="831"/>
            <p14:sldId id="891"/>
            <p14:sldId id="949"/>
            <p14:sldId id="950"/>
            <p14:sldId id="951"/>
            <p14:sldId id="952"/>
            <p14:sldId id="953"/>
            <p14:sldId id="825"/>
            <p14:sldId id="844"/>
            <p14:sldId id="848"/>
            <p14:sldId id="849"/>
            <p14:sldId id="873"/>
            <p14:sldId id="850"/>
            <p14:sldId id="847"/>
            <p14:sldId id="861"/>
            <p14:sldId id="872"/>
            <p14:sldId id="874"/>
            <p14:sldId id="845"/>
            <p14:sldId id="862"/>
            <p14:sldId id="828"/>
            <p14:sldId id="830"/>
            <p14:sldId id="863"/>
            <p14:sldId id="833"/>
            <p14:sldId id="827"/>
            <p14:sldId id="834"/>
            <p14:sldId id="895"/>
            <p14:sldId id="897"/>
            <p14:sldId id="898"/>
            <p14:sldId id="899"/>
            <p14:sldId id="900"/>
            <p14:sldId id="885"/>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996633"/>
    <a:srgbClr val="008000"/>
    <a:srgbClr val="FF3300"/>
    <a:srgbClr val="B2B2B2"/>
    <a:srgbClr val="EAEAE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22897" autoAdjust="0"/>
    <p:restoredTop sz="91040" autoAdjust="0"/>
  </p:normalViewPr>
  <p:slideViewPr>
    <p:cSldViewPr>
      <p:cViewPr varScale="1">
        <p:scale>
          <a:sx n="115" d="100"/>
          <a:sy n="115" d="100"/>
        </p:scale>
        <p:origin x="1014" y="96"/>
      </p:cViewPr>
      <p:guideLst>
        <p:guide orient="horz" pos="2160"/>
        <p:guide pos="2880"/>
      </p:guideLst>
    </p:cSldViewPr>
  </p:slideViewPr>
  <p:outlineViewPr>
    <p:cViewPr>
      <p:scale>
        <a:sx n="33" d="100"/>
        <a:sy n="33" d="100"/>
      </p:scale>
      <p:origin x="0" y="-34560"/>
    </p:cViewPr>
  </p:outlineViewPr>
  <p:notesTextViewPr>
    <p:cViewPr>
      <p:scale>
        <a:sx n="100" d="100"/>
        <a:sy n="100" d="100"/>
      </p:scale>
      <p:origin x="0" y="0"/>
    </p:cViewPr>
  </p:notesTextViewPr>
  <p:sorterViewPr>
    <p:cViewPr varScale="1">
      <p:scale>
        <a:sx n="1" d="1"/>
        <a:sy n="1" d="1"/>
      </p:scale>
      <p:origin x="0" y="-3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smtClean="0"/>
            </a:lvl1pPr>
          </a:lstStyle>
          <a:p>
            <a:pPr>
              <a:defRPr/>
            </a:pPr>
            <a:endParaRPr lang="en-US" altLang="zh-CN"/>
          </a:p>
        </p:txBody>
      </p:sp>
      <p:sp>
        <p:nvSpPr>
          <p:cNvPr id="15363"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lvl1pPr>
          </a:lstStyle>
          <a:p>
            <a:pPr>
              <a:defRPr/>
            </a:pPr>
            <a:endParaRPr lang="en-US" altLang="zh-CN"/>
          </a:p>
        </p:txBody>
      </p:sp>
      <p:sp>
        <p:nvSpPr>
          <p:cNvPr id="7066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15365"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ltLang="zh-CN" noProof="0"/>
              <a:t>Click to edit Master text styles</a:t>
            </a:r>
          </a:p>
          <a:p>
            <a:pPr lvl="1"/>
            <a:r>
              <a:rPr lang="en-US" altLang="zh-CN" noProof="0"/>
              <a:t>Second level</a:t>
            </a:r>
          </a:p>
          <a:p>
            <a:pPr lvl="2"/>
            <a:r>
              <a:rPr lang="en-US" altLang="zh-CN" noProof="0"/>
              <a:t>Third level</a:t>
            </a:r>
          </a:p>
          <a:p>
            <a:pPr lvl="3"/>
            <a:r>
              <a:rPr lang="en-US" altLang="zh-CN" noProof="0"/>
              <a:t>Fourth level</a:t>
            </a:r>
          </a:p>
          <a:p>
            <a:pPr lvl="4"/>
            <a:r>
              <a:rPr lang="en-US" altLang="zh-CN" noProof="0"/>
              <a:t>Fifth level</a:t>
            </a:r>
          </a:p>
        </p:txBody>
      </p:sp>
      <p:sp>
        <p:nvSpPr>
          <p:cNvPr id="15366"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smtClean="0"/>
            </a:lvl1pPr>
          </a:lstStyle>
          <a:p>
            <a:pPr>
              <a:defRPr/>
            </a:pPr>
            <a:endParaRPr lang="en-US" altLang="zh-CN"/>
          </a:p>
        </p:txBody>
      </p:sp>
      <p:sp>
        <p:nvSpPr>
          <p:cNvPr id="15367"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smtClean="0"/>
            </a:lvl1pPr>
          </a:lstStyle>
          <a:p>
            <a:pPr>
              <a:defRPr/>
            </a:pPr>
            <a:fld id="{6FA21340-DBF0-4FAC-9DE2-FD6DB24B56C8}"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en.wikipedia.org/wiki/Radiosity_(radiometry)" TargetMode="External"/><Relationship Id="rId2" Type="http://schemas.openxmlformats.org/officeDocument/2006/relationships/slide" Target="../slides/slide18.xml"/><Relationship Id="rId1" Type="http://schemas.openxmlformats.org/officeDocument/2006/relationships/notesMaster" Target="../notesMasters/notesMaster1.xml"/><Relationship Id="rId4" Type="http://schemas.openxmlformats.org/officeDocument/2006/relationships/hyperlink" Target="https://en.wikipedia.org/wiki/Irradiance"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F8F5042-9C52-0449-B2EC-628456EB9E9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003017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End to End Learning for Self-Driving Cars</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21</a:t>
            </a:fld>
            <a:endParaRPr lang="en-US" altLang="zh-CN"/>
          </a:p>
        </p:txBody>
      </p:sp>
    </p:spTree>
    <p:extLst>
      <p:ext uri="{BB962C8B-B14F-4D97-AF65-F5344CB8AC3E}">
        <p14:creationId xmlns:p14="http://schemas.microsoft.com/office/powerpoint/2010/main" val="36236096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Arial" charset="0"/>
                <a:ea typeface="+mn-ea"/>
                <a:cs typeface="+mn-cs"/>
              </a:rPr>
              <a:t>The training</a:t>
            </a:r>
          </a:p>
          <a:p>
            <a:r>
              <a:rPr lang="en-US" sz="1200" b="0" i="0" u="none" strike="noStrike" kern="1200" baseline="0" dirty="0">
                <a:solidFill>
                  <a:schemeClr val="tx1"/>
                </a:solidFill>
                <a:latin typeface="Arial" charset="0"/>
                <a:ea typeface="+mn-ea"/>
                <a:cs typeface="+mn-cs"/>
              </a:rPr>
              <a:t>data is therefore augmented with additional images that show the car in different shifts from the</a:t>
            </a:r>
          </a:p>
          <a:p>
            <a:r>
              <a:rPr lang="en-US" sz="1200" b="0" i="0" u="none" strike="noStrike" kern="1200" baseline="0" dirty="0">
                <a:solidFill>
                  <a:schemeClr val="tx1"/>
                </a:solidFill>
                <a:latin typeface="Arial" charset="0"/>
                <a:ea typeface="+mn-ea"/>
                <a:cs typeface="+mn-cs"/>
              </a:rPr>
              <a:t>center of the lane and rotations from the direction of the road.</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23</a:t>
            </a:fld>
            <a:endParaRPr lang="en-US" altLang="zh-CN"/>
          </a:p>
        </p:txBody>
      </p:sp>
    </p:spTree>
    <p:extLst>
      <p:ext uri="{BB962C8B-B14F-4D97-AF65-F5344CB8AC3E}">
        <p14:creationId xmlns:p14="http://schemas.microsoft.com/office/powerpoint/2010/main" val="5016957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Precise viewpoint transformation requires 3D scene knowledge which we don’t have. We therefore approximate the transformation by assuming all points below</a:t>
            </a:r>
          </a:p>
          <a:p>
            <a:r>
              <a:rPr lang="en-US" dirty="0"/>
              <a:t>the horizon are on flat ground and all points above the horizon are infinitely far away. This works</a:t>
            </a:r>
          </a:p>
          <a:p>
            <a:r>
              <a:rPr lang="en-US" dirty="0"/>
              <a:t>fine for flat terrain but it introduces distortions for objects that stick above the ground, such as cars,</a:t>
            </a:r>
          </a:p>
          <a:p>
            <a:r>
              <a:rPr lang="en-US" dirty="0"/>
              <a:t>poles, trees, and buildings. Fortunately these distortions don’t pose a big problem for network training.</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24</a:t>
            </a:fld>
            <a:endParaRPr lang="en-US" altLang="zh-CN"/>
          </a:p>
        </p:txBody>
      </p:sp>
    </p:spTree>
    <p:extLst>
      <p:ext uri="{BB962C8B-B14F-4D97-AF65-F5344CB8AC3E}">
        <p14:creationId xmlns:p14="http://schemas.microsoft.com/office/powerpoint/2010/main" val="28321960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Visualization, overlaid on an image of what the car’s camera recorded. Everything in green is a high priority focus point for the network.</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27</a:t>
            </a:fld>
            <a:endParaRPr lang="en-US" altLang="zh-CN"/>
          </a:p>
        </p:txBody>
      </p:sp>
    </p:spTree>
    <p:extLst>
      <p:ext uri="{BB962C8B-B14F-4D97-AF65-F5344CB8AC3E}">
        <p14:creationId xmlns:p14="http://schemas.microsoft.com/office/powerpoint/2010/main" val="21178402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these tests we measure performance</a:t>
            </a:r>
          </a:p>
          <a:p>
            <a:r>
              <a:rPr lang="en-US" dirty="0"/>
              <a:t>as the fraction of time during which the car performs autonomous steering. This time</a:t>
            </a:r>
          </a:p>
          <a:p>
            <a:r>
              <a:rPr lang="en-US" dirty="0"/>
              <a:t>excludes lane changes and turns from one road to another. </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29</a:t>
            </a:fld>
            <a:endParaRPr lang="en-US" altLang="zh-CN"/>
          </a:p>
        </p:txBody>
      </p:sp>
    </p:spTree>
    <p:extLst>
      <p:ext uri="{BB962C8B-B14F-4D97-AF65-F5344CB8AC3E}">
        <p14:creationId xmlns:p14="http://schemas.microsoft.com/office/powerpoint/2010/main" val="4168989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sz="1200" dirty="0"/>
              <a:t>Learning to Drive: Beyond Pure Imitation</a:t>
            </a:r>
          </a:p>
          <a:p>
            <a:pPr marL="0" marR="0" lvl="0" indent="0" algn="just" defTabSz="914400" rtl="0" eaLnBrk="0" fontAlgn="base" latinLnBrk="0" hangingPunct="0">
              <a:lnSpc>
                <a:spcPct val="100000"/>
              </a:lnSpc>
              <a:spcBef>
                <a:spcPct val="30000"/>
              </a:spcBef>
              <a:spcAft>
                <a:spcPct val="0"/>
              </a:spcAft>
              <a:buClrTx/>
              <a:buSzTx/>
              <a:buFontTx/>
              <a:buNone/>
              <a:tabLst/>
              <a:defRPr/>
            </a:pPr>
            <a:r>
              <a:rPr lang="en-US" sz="1200" dirty="0"/>
              <a:t>Waymo Team, 2018 </a:t>
            </a:r>
            <a:r>
              <a:rPr lang="en-US" sz="1200" b="0" i="0" kern="1200" dirty="0">
                <a:solidFill>
                  <a:schemeClr val="tx1"/>
                </a:solidFill>
                <a:effectLst/>
                <a:latin typeface="Arial" charset="0"/>
                <a:ea typeface="+mn-ea"/>
                <a:cs typeface="+mn-cs"/>
              </a:rPr>
              <a:t>Bansal, Mayank, Alex </a:t>
            </a:r>
            <a:r>
              <a:rPr lang="en-US" sz="1200" b="0" i="0" kern="1200" dirty="0" err="1">
                <a:solidFill>
                  <a:schemeClr val="tx1"/>
                </a:solidFill>
                <a:effectLst/>
                <a:latin typeface="Arial" charset="0"/>
                <a:ea typeface="+mn-ea"/>
                <a:cs typeface="+mn-cs"/>
              </a:rPr>
              <a:t>Krizhevsky</a:t>
            </a:r>
            <a:r>
              <a:rPr lang="en-US" sz="1200" b="0" i="0" kern="1200" dirty="0">
                <a:solidFill>
                  <a:schemeClr val="tx1"/>
                </a:solidFill>
                <a:effectLst/>
                <a:latin typeface="Arial" charset="0"/>
                <a:ea typeface="+mn-ea"/>
                <a:cs typeface="+mn-cs"/>
              </a:rPr>
              <a:t>, and Abhijit </a:t>
            </a:r>
            <a:r>
              <a:rPr lang="en-US" sz="1200" b="0" i="0" kern="1200" dirty="0" err="1">
                <a:solidFill>
                  <a:schemeClr val="tx1"/>
                </a:solidFill>
                <a:effectLst/>
                <a:latin typeface="Arial" charset="0"/>
                <a:ea typeface="+mn-ea"/>
                <a:cs typeface="+mn-cs"/>
              </a:rPr>
              <a:t>Ogale</a:t>
            </a:r>
            <a:r>
              <a:rPr lang="en-US" sz="1200" b="0" i="0" kern="1200" dirty="0">
                <a:solidFill>
                  <a:schemeClr val="tx1"/>
                </a:solidFill>
                <a:effectLst/>
                <a:latin typeface="Arial" charset="0"/>
                <a:ea typeface="+mn-ea"/>
                <a:cs typeface="+mn-cs"/>
              </a:rPr>
              <a:t>. "</a:t>
            </a:r>
            <a:r>
              <a:rPr lang="en-US" sz="1200" b="0" i="0" kern="1200" dirty="0" err="1">
                <a:solidFill>
                  <a:schemeClr val="tx1"/>
                </a:solidFill>
                <a:effectLst/>
                <a:latin typeface="Arial" charset="0"/>
                <a:ea typeface="+mn-ea"/>
                <a:cs typeface="+mn-cs"/>
              </a:rPr>
              <a:t>Chauffeurnet</a:t>
            </a:r>
            <a:r>
              <a:rPr lang="en-US" sz="1200" b="0" i="0" kern="1200" dirty="0">
                <a:solidFill>
                  <a:schemeClr val="tx1"/>
                </a:solidFill>
                <a:effectLst/>
                <a:latin typeface="Arial" charset="0"/>
                <a:ea typeface="+mn-ea"/>
                <a:cs typeface="+mn-cs"/>
              </a:rPr>
              <a:t>: Learning to drive by imitating the best and synthesizing the worst." </a:t>
            </a:r>
            <a:r>
              <a:rPr lang="en-US" sz="1200" b="0" i="1" kern="1200" dirty="0" err="1">
                <a:solidFill>
                  <a:schemeClr val="tx1"/>
                </a:solidFill>
                <a:effectLst/>
                <a:latin typeface="Arial" charset="0"/>
                <a:ea typeface="+mn-ea"/>
                <a:cs typeface="+mn-cs"/>
              </a:rPr>
              <a:t>arXiv</a:t>
            </a:r>
            <a:r>
              <a:rPr lang="en-US" sz="1200" b="0" i="1" kern="1200" dirty="0">
                <a:solidFill>
                  <a:schemeClr val="tx1"/>
                </a:solidFill>
                <a:effectLst/>
                <a:latin typeface="Arial" charset="0"/>
                <a:ea typeface="+mn-ea"/>
                <a:cs typeface="+mn-cs"/>
              </a:rPr>
              <a:t> preprint arXiv:1812.03079</a:t>
            </a:r>
            <a:r>
              <a:rPr lang="en-US" sz="1200" b="0" i="0" kern="1200" dirty="0">
                <a:solidFill>
                  <a:schemeClr val="tx1"/>
                </a:solidFill>
                <a:effectLst/>
                <a:latin typeface="Arial" charset="0"/>
                <a:ea typeface="+mn-ea"/>
                <a:cs typeface="+mn-cs"/>
              </a:rPr>
              <a:t> (2018). </a:t>
            </a:r>
            <a:r>
              <a:rPr lang="en-US" sz="1200" dirty="0"/>
              <a:t>https://arxiv.org/pdf/1812.03079.pdf </a:t>
            </a:r>
          </a:p>
          <a:p>
            <a:pPr marL="0" marR="0" lvl="0" indent="0" algn="just" defTabSz="914400" rtl="0" eaLnBrk="0" fontAlgn="base" latinLnBrk="0" hangingPunct="0">
              <a:lnSpc>
                <a:spcPct val="100000"/>
              </a:lnSpc>
              <a:spcBef>
                <a:spcPct val="30000"/>
              </a:spcBef>
              <a:spcAft>
                <a:spcPct val="0"/>
              </a:spcAft>
              <a:buClrTx/>
              <a:buSzTx/>
              <a:buFontTx/>
              <a:buNone/>
              <a:tabLst/>
              <a:defRPr/>
            </a:pPr>
            <a:endParaRPr lang="en-US" sz="1200" dirty="0"/>
          </a:p>
          <a:p>
            <a:pPr algn="just"/>
            <a:r>
              <a:rPr lang="en-US" sz="1200" dirty="0"/>
              <a:t> </a:t>
            </a:r>
          </a:p>
          <a:p>
            <a:pPr algn="just"/>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30</a:t>
            </a:fld>
            <a:endParaRPr lang="en-US" altLang="zh-CN"/>
          </a:p>
        </p:txBody>
      </p:sp>
    </p:spTree>
    <p:extLst>
      <p:ext uri="{BB962C8B-B14F-4D97-AF65-F5344CB8AC3E}">
        <p14:creationId xmlns:p14="http://schemas.microsoft.com/office/powerpoint/2010/main" val="37275799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38</a:t>
            </a:fld>
            <a:endParaRPr lang="en-US" altLang="zh-CN"/>
          </a:p>
        </p:txBody>
      </p:sp>
    </p:spTree>
    <p:extLst>
      <p:ext uri="{BB962C8B-B14F-4D97-AF65-F5344CB8AC3E}">
        <p14:creationId xmlns:p14="http://schemas.microsoft.com/office/powerpoint/2010/main" val="18363235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a:buFont typeface="Arial" panose="020B0604020202020204" pitchFamily="34" charset="0"/>
                  <a:buChar char="•"/>
                </a:pPr>
                <a:r>
                  <a:rPr lang="en-US" dirty="0"/>
                  <a:t>We first explicit model the expert’s internal state by a vector </a:t>
                </a:r>
                <a14:m>
                  <m:oMath xmlns:m="http://schemas.openxmlformats.org/officeDocument/2006/math">
                    <m:r>
                      <a:rPr lang="en-US" b="1" i="1" dirty="0" smtClean="0">
                        <a:latin typeface="Cambria Math" panose="02040503050406030204" pitchFamily="18" charset="0"/>
                      </a:rPr>
                      <m:t>𝒉</m:t>
                    </m:r>
                  </m:oMath>
                </a14:m>
                <a:r>
                  <a:rPr lang="en-US" dirty="0"/>
                  <a:t>, which together with the observation explains the expert’s action: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a:rPr lang="en-US" i="1">
                        <a:latin typeface="Cambria Math" panose="02040503050406030204" pitchFamily="18" charset="0"/>
                      </a:rPr>
                      <m:t>𝐸</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𝑜</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𝑖</m:t>
                        </m:r>
                      </m:sub>
                    </m:sSub>
                    <m:r>
                      <a:rPr lang="en-US" i="1">
                        <a:latin typeface="Cambria Math" panose="02040503050406030204" pitchFamily="18" charset="0"/>
                      </a:rPr>
                      <m:t>)</m:t>
                    </m:r>
                  </m:oMath>
                </a14:m>
                <a:r>
                  <a:rPr lang="en-US" dirty="0"/>
                  <a:t>. Vector </a:t>
                </a:r>
                <a14:m>
                  <m:oMath xmlns:m="http://schemas.openxmlformats.org/officeDocument/2006/math">
                    <m:r>
                      <a:rPr lang="en-US" b="1" i="1" dirty="0">
                        <a:latin typeface="Cambria Math" panose="02040503050406030204" pitchFamily="18" charset="0"/>
                      </a:rPr>
                      <m:t>𝒉</m:t>
                    </m:r>
                  </m:oMath>
                </a14:m>
                <a:r>
                  <a:rPr lang="en-US" dirty="0"/>
                  <a:t> can include information about the expert’s intentions, goals, and prior knowledge</a:t>
                </a:r>
              </a:p>
              <a:p>
                <a:pPr lvl="1">
                  <a:buFont typeface="Arial" panose="020B0604020202020204" pitchFamily="34" charset="0"/>
                  <a:buChar char="•"/>
                </a:pPr>
                <a14:m>
                  <m:oMath xmlns:m="http://schemas.openxmlformats.org/officeDocument/2006/math">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min</m:t>
                            </m:r>
                          </m:e>
                          <m:lim>
                            <m:r>
                              <a:rPr lang="en-US" i="1">
                                <a:latin typeface="Cambria Math" panose="02040503050406030204" pitchFamily="18" charset="0"/>
                              </a:rPr>
                              <m:t>𝜃</m:t>
                            </m:r>
                          </m:lim>
                        </m:limLow>
                      </m:fName>
                      <m:e>
                        <m:nary>
                          <m:naryPr>
                            <m:chr m:val="∑"/>
                            <m:supHide m:val="on"/>
                            <m:ctrlPr>
                              <a:rPr lang="en-US" i="1">
                                <a:latin typeface="Cambria Math" panose="02040503050406030204" pitchFamily="18" charset="0"/>
                              </a:rPr>
                            </m:ctrlPr>
                          </m:naryPr>
                          <m:sub>
                            <m:r>
                              <a:rPr lang="en-US" i="1">
                                <a:latin typeface="Cambria Math" panose="02040503050406030204" pitchFamily="18" charset="0"/>
                              </a:rPr>
                              <m:t>𝑖</m:t>
                            </m:r>
                          </m:sub>
                          <m:sup/>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𝐹</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𝑜</m:t>
                                    </m:r>
                                  </m:e>
                                  <m:sub>
                                    <m:r>
                                      <a:rPr lang="en-US" i="1">
                                        <a:latin typeface="Cambria Math" panose="02040503050406030204" pitchFamily="18" charset="0"/>
                                      </a:rPr>
                                      <m:t>𝑖</m:t>
                                    </m:r>
                                  </m:sub>
                                </m:sSub>
                                <m:r>
                                  <a:rPr lang="en-US" i="1">
                                    <a:latin typeface="Cambria Math" panose="02040503050406030204" pitchFamily="18" charset="0"/>
                                  </a:rPr>
                                  <m:t>;</m:t>
                                </m:r>
                                <m:r>
                                  <a:rPr lang="en-US" i="1">
                                    <a:latin typeface="Cambria Math" panose="02040503050406030204" pitchFamily="18" charset="0"/>
                                  </a:rPr>
                                  <m:t>𝜃</m:t>
                                </m:r>
                              </m:e>
                            </m:d>
                            <m:r>
                              <a:rPr lang="en-US" i="1">
                                <a:latin typeface="Cambria Math" panose="02040503050406030204" pitchFamily="18" charset="0"/>
                              </a:rPr>
                              <m:t>,</m:t>
                            </m:r>
                            <m:r>
                              <a:rPr lang="en-US" i="1">
                                <a:latin typeface="Cambria Math" panose="02040503050406030204" pitchFamily="18" charset="0"/>
                              </a:rPr>
                              <m:t>𝐸</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𝑜</m:t>
                                </m:r>
                              </m:e>
                              <m:sub>
                                <m:r>
                                  <a:rPr lang="en-US" i="1">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𝑖</m:t>
                                </m:r>
                              </m:sub>
                            </m:sSub>
                            <m:r>
                              <a:rPr lang="en-US" i="1">
                                <a:latin typeface="Cambria Math" panose="02040503050406030204" pitchFamily="18" charset="0"/>
                              </a:rPr>
                              <m:t>)</m:t>
                            </m:r>
                            <m:r>
                              <m:rPr>
                                <m:nor/>
                              </m:rPr>
                              <a:rPr lang="en-US" dirty="0"/>
                              <m:t> </m:t>
                            </m:r>
                            <m:r>
                              <a:rPr lang="en-US" i="1">
                                <a:latin typeface="Cambria Math" panose="02040503050406030204" pitchFamily="18" charset="0"/>
                              </a:rPr>
                              <m:t>)</m:t>
                            </m:r>
                          </m:e>
                        </m:nary>
                      </m:e>
                    </m:func>
                  </m:oMath>
                </a14:m>
                <a:endParaRPr lang="en-US" dirty="0"/>
              </a:p>
              <a:p>
                <a:endParaRPr lang="en-SE" dirty="0"/>
              </a:p>
            </p:txBody>
          </p:sp>
        </mc:Choice>
        <mc:Fallback xmlns="">
          <p:sp>
            <p:nvSpPr>
              <p:cNvPr id="3" name="Notes Placeholder 2"/>
              <p:cNvSpPr>
                <a:spLocks noGrp="1"/>
              </p:cNvSpPr>
              <p:nvPr>
                <p:ph type="body" idx="1"/>
              </p:nvPr>
            </p:nvSpPr>
            <p:spPr/>
            <p:txBody>
              <a:bodyPr/>
              <a:lstStyle/>
              <a:p>
                <a:pPr>
                  <a:buFont typeface="Arial" panose="020B0604020202020204" pitchFamily="34" charset="0"/>
                  <a:buChar char="•"/>
                </a:pPr>
                <a:r>
                  <a:rPr lang="en-US" dirty="0"/>
                  <a:t>We first explicit model the expert’s internal state by a vector </a:t>
                </a:r>
                <a:r>
                  <a:rPr lang="en-US" b="1" i="0" dirty="0">
                    <a:latin typeface="Cambria Math" panose="02040503050406030204" pitchFamily="18" charset="0"/>
                  </a:rPr>
                  <a:t>𝒉</a:t>
                </a:r>
                <a:r>
                  <a:rPr lang="en-US" dirty="0"/>
                  <a:t>, which together with the observation explains the expert’s action: </a:t>
                </a:r>
                <a:r>
                  <a:rPr lang="en-US" b="0" i="0">
                    <a:latin typeface="Cambria Math" panose="02040503050406030204" pitchFamily="18" charset="0"/>
                  </a:rPr>
                  <a:t>𝑎_𝑖=</a:t>
                </a:r>
                <a:r>
                  <a:rPr lang="en-US" i="0">
                    <a:latin typeface="Cambria Math" panose="02040503050406030204" pitchFamily="18" charset="0"/>
                  </a:rPr>
                  <a:t>𝐸(𝑜_𝑖,ℎ_𝑖)</a:t>
                </a:r>
                <a:r>
                  <a:rPr lang="en-US" dirty="0"/>
                  <a:t>. Vector </a:t>
                </a:r>
                <a:r>
                  <a:rPr lang="en-US" b="1" i="0" dirty="0">
                    <a:latin typeface="Cambria Math" panose="02040503050406030204" pitchFamily="18" charset="0"/>
                  </a:rPr>
                  <a:t>𝒉</a:t>
                </a:r>
                <a:r>
                  <a:rPr lang="en-US" dirty="0"/>
                  <a:t> can include information about the expert’s intentions, goals, and prior knowledge</a:t>
                </a:r>
              </a:p>
              <a:p>
                <a:pPr lvl="1">
                  <a:buFont typeface="Arial" panose="020B0604020202020204" pitchFamily="34" charset="0"/>
                  <a:buChar char="•"/>
                </a:pPr>
                <a:r>
                  <a:rPr lang="en-US" i="0">
                    <a:latin typeface="Cambria Math" panose="02040503050406030204" pitchFamily="18" charset="0"/>
                  </a:rPr>
                  <a:t>min┬𝜃⁡∑_𝑖▒〖𝑙(𝐹(𝑜_𝑖;𝜃),𝐸(𝑜_𝑖</a:t>
                </a:r>
                <a:r>
                  <a:rPr lang="en-US" b="0" i="0">
                    <a:latin typeface="Cambria Math" panose="02040503050406030204" pitchFamily="18" charset="0"/>
                  </a:rPr>
                  <a:t>,ℎ_𝑖</a:t>
                </a:r>
                <a:r>
                  <a:rPr lang="en-US" i="0">
                    <a:latin typeface="Cambria Math" panose="02040503050406030204" pitchFamily="18" charset="0"/>
                  </a:rPr>
                  <a:t>)</a:t>
                </a:r>
                <a:r>
                  <a:rPr lang="en-US" i="0" dirty="0">
                    <a:latin typeface="Cambria Math" panose="02040503050406030204" pitchFamily="18" charset="0"/>
                  </a:rPr>
                  <a:t>"</a:t>
                </a:r>
                <a:r>
                  <a:rPr lang="en-US" i="0" dirty="0"/>
                  <a:t> </a:t>
                </a:r>
                <a:r>
                  <a:rPr lang="en-US" i="0">
                    <a:latin typeface="Cambria Math" panose="02040503050406030204" pitchFamily="18" charset="0"/>
                  </a:rPr>
                  <a:t>" )〗</a:t>
                </a:r>
                <a:endParaRPr lang="en-US"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39</a:t>
            </a:fld>
            <a:endParaRPr lang="en-US" altLang="zh-CN"/>
          </a:p>
        </p:txBody>
      </p:sp>
    </p:spTree>
    <p:extLst>
      <p:ext uri="{BB962C8B-B14F-4D97-AF65-F5344CB8AC3E}">
        <p14:creationId xmlns:p14="http://schemas.microsoft.com/office/powerpoint/2010/main" val="4648515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expose the latent state </a:t>
                </a:r>
                <a14:m>
                  <m:oMath xmlns:m="http://schemas.openxmlformats.org/officeDocument/2006/math">
                    <m:r>
                      <a:rPr lang="en-US" i="1" dirty="0">
                        <a:latin typeface="Cambria Math" panose="02040503050406030204" pitchFamily="18" charset="0"/>
                      </a:rPr>
                      <m:t>h</m:t>
                    </m:r>
                  </m:oMath>
                </a14:m>
                <a:r>
                  <a:rPr lang="en-US" dirty="0"/>
                  <a:t> to the controller by introducing an additional command input: </a:t>
                </a:r>
                <a14:m>
                  <m:oMath xmlns:m="http://schemas.openxmlformats.org/officeDocument/2006/math">
                    <m:r>
                      <a:rPr lang="en-US" i="1" dirty="0">
                        <a:latin typeface="Cambria Math" panose="02040503050406030204" pitchFamily="18" charset="0"/>
                      </a:rPr>
                      <m:t>𝑐</m:t>
                    </m:r>
                    <m:r>
                      <a:rPr lang="en-US" i="1" dirty="0">
                        <a:latin typeface="Cambria Math" panose="02040503050406030204" pitchFamily="18" charset="0"/>
                      </a:rPr>
                      <m:t> = </m:t>
                    </m:r>
                    <m:r>
                      <a:rPr lang="en-US" i="1" dirty="0">
                        <a:latin typeface="Cambria Math" panose="02040503050406030204" pitchFamily="18" charset="0"/>
                      </a:rPr>
                      <m:t>𝑐</m:t>
                    </m:r>
                    <m:d>
                      <m:dPr>
                        <m:ctrlPr>
                          <a:rPr lang="en-US" i="1" dirty="0">
                            <a:latin typeface="Cambria Math" panose="02040503050406030204" pitchFamily="18" charset="0"/>
                          </a:rPr>
                        </m:ctrlPr>
                      </m:dPr>
                      <m:e>
                        <m:r>
                          <a:rPr lang="en-US" b="1" i="1" dirty="0">
                            <a:latin typeface="Cambria Math" panose="02040503050406030204" pitchFamily="18" charset="0"/>
                          </a:rPr>
                          <m:t>𝒉</m:t>
                        </m:r>
                      </m:e>
                    </m:d>
                  </m:oMath>
                </a14:m>
                <a:r>
                  <a:rPr lang="en-US" i="1" dirty="0">
                    <a:latin typeface="Cambria Math" panose="02040503050406030204" pitchFamily="18" charset="0"/>
                  </a:rPr>
                  <a:t> as an abstraction of  </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In urban driving, a typical command would be “turn right at the next intersection”, which can be provided by a navigation system or a passenger.</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but if you rely on a human to give the condition, then it is not full AD; seems reasonable to rely on a high-level planning module to give condition or operator with remote control</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i="1" dirty="0">
                  <a:latin typeface="Cambria Math" panose="02040503050406030204" pitchFamily="18" charset="0"/>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expose the latent state </a:t>
                </a:r>
                <a:r>
                  <a:rPr lang="en-US" i="0" dirty="0">
                    <a:latin typeface="Cambria Math" panose="02040503050406030204" pitchFamily="18" charset="0"/>
                  </a:rPr>
                  <a:t>ℎ</a:t>
                </a:r>
                <a:r>
                  <a:rPr lang="en-US" dirty="0"/>
                  <a:t> to the controller by introducing an additional command input: </a:t>
                </a:r>
                <a:r>
                  <a:rPr lang="en-US" i="0" dirty="0">
                    <a:latin typeface="Cambria Math" panose="02040503050406030204" pitchFamily="18" charset="0"/>
                  </a:rPr>
                  <a:t>𝑐 = 𝑐(</a:t>
                </a:r>
                <a:r>
                  <a:rPr lang="en-US" b="1" i="0" dirty="0">
                    <a:latin typeface="Cambria Math" panose="02040503050406030204" pitchFamily="18" charset="0"/>
                  </a:rPr>
                  <a:t>𝒉)</a:t>
                </a:r>
                <a:r>
                  <a:rPr lang="en-US" i="1" dirty="0">
                    <a:latin typeface="Cambria Math" panose="02040503050406030204" pitchFamily="18" charset="0"/>
                  </a:rPr>
                  <a:t> as an abstraction of  </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In urban driving, a typical command would be “turn right at the next intersection”, which can be provided by a navigation system or a passenger.</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but if you rely on a human to give the condition, then it is not full AD; seems reasonable to rely on a high-level planning module to give condition or operator with remote control</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i="1" dirty="0">
                  <a:latin typeface="Cambria Math" panose="02040503050406030204" pitchFamily="18" charset="0"/>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40</a:t>
            </a:fld>
            <a:endParaRPr lang="en-US" altLang="zh-CN"/>
          </a:p>
        </p:txBody>
      </p:sp>
    </p:spTree>
    <p:extLst>
      <p:ext uri="{BB962C8B-B14F-4D97-AF65-F5344CB8AC3E}">
        <p14:creationId xmlns:p14="http://schemas.microsoft.com/office/powerpoint/2010/main" val="35798906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err="1"/>
                  <a:t>Zgu</a:t>
                </a:r>
                <a:r>
                  <a:rPr lang="en-US" dirty="0"/>
                  <a:t>: is the loss function correct? It minimizes deviation from the entire input trace, including both state and action. Or should it minimize deviation of action corresponding to each state?</a:t>
                </a:r>
              </a:p>
              <a:p>
                <a:r>
                  <a:rPr lang="en-US" dirty="0"/>
                  <a:t>Left: Controller F is a DNN that takes the image </a:t>
                </a:r>
                <a14:m>
                  <m:oMath xmlns:m="http://schemas.openxmlformats.org/officeDocument/2006/math">
                    <m:r>
                      <a:rPr lang="en-US" i="1" dirty="0" smtClean="0">
                        <a:latin typeface="Cambria Math" panose="02040503050406030204" pitchFamily="18" charset="0"/>
                      </a:rPr>
                      <m:t>𝑖</m:t>
                    </m:r>
                  </m:oMath>
                </a14:m>
                <a:r>
                  <a:rPr lang="en-US" dirty="0"/>
                  <a:t>, the measurements </a:t>
                </a:r>
                <a14:m>
                  <m:oMath xmlns:m="http://schemas.openxmlformats.org/officeDocument/2006/math">
                    <m:r>
                      <a:rPr lang="en-US" i="1" dirty="0" smtClean="0">
                        <a:latin typeface="Cambria Math" panose="02040503050406030204" pitchFamily="18" charset="0"/>
                      </a:rPr>
                      <m:t>𝑚</m:t>
                    </m:r>
                  </m:oMath>
                </a14:m>
                <a:r>
                  <a:rPr lang="en-US" dirty="0"/>
                  <a:t>, and the command </a:t>
                </a:r>
                <a14:m>
                  <m:oMath xmlns:m="http://schemas.openxmlformats.org/officeDocument/2006/math">
                    <m:r>
                      <a:rPr lang="en-US" i="1" dirty="0" smtClean="0">
                        <a:latin typeface="Cambria Math" panose="02040503050406030204" pitchFamily="18" charset="0"/>
                      </a:rPr>
                      <m:t>𝑐</m:t>
                    </m:r>
                  </m:oMath>
                </a14:m>
                <a:r>
                  <a:rPr lang="en-US" dirty="0"/>
                  <a:t> as inputs, and produces an action </a:t>
                </a:r>
                <a14:m>
                  <m:oMath xmlns:m="http://schemas.openxmlformats.org/officeDocument/2006/math">
                    <m:r>
                      <a:rPr lang="en-US" i="1" dirty="0" smtClean="0">
                        <a:latin typeface="Cambria Math" panose="02040503050406030204" pitchFamily="18" charset="0"/>
                      </a:rPr>
                      <m:t>𝑎</m:t>
                    </m:r>
                  </m:oMath>
                </a14:m>
                <a:r>
                  <a:rPr lang="en-US" dirty="0"/>
                  <a:t> as its output. The action space is continuous and two-dimensional: steering angle and acceleration.</a:t>
                </a:r>
              </a:p>
              <a:p>
                <a:r>
                  <a:rPr lang="en-US" dirty="0"/>
                  <a:t>Right: </a:t>
                </a:r>
                <a:endParaRPr lang="en-SE" dirty="0"/>
              </a:p>
              <a:p>
                <a:r>
                  <a:rPr lang="en-US" dirty="0"/>
                  <a:t>Is this loss function true for any IL?</a:t>
                </a:r>
                <a:endParaRPr lang="en-SE" dirty="0"/>
              </a:p>
            </p:txBody>
          </p:sp>
        </mc:Choice>
        <mc:Fallback xmlns="">
          <p:sp>
            <p:nvSpPr>
              <p:cNvPr id="3" name="Notes Placeholder 2"/>
              <p:cNvSpPr>
                <a:spLocks noGrp="1"/>
              </p:cNvSpPr>
              <p:nvPr>
                <p:ph type="body" idx="1"/>
              </p:nvPr>
            </p:nvSpPr>
            <p:spPr/>
            <p:txBody>
              <a:bodyPr/>
              <a:lstStyle/>
              <a:p>
                <a:r>
                  <a:rPr lang="en-US" dirty="0"/>
                  <a:t>Left: Controller F is a DNN that takes the image </a:t>
                </a:r>
                <a:r>
                  <a:rPr lang="en-US" i="0" dirty="0">
                    <a:latin typeface="Cambria Math" panose="02040503050406030204" pitchFamily="18" charset="0"/>
                  </a:rPr>
                  <a:t>𝑖</a:t>
                </a:r>
                <a:r>
                  <a:rPr lang="en-US" dirty="0"/>
                  <a:t>, the measurements </a:t>
                </a:r>
                <a:r>
                  <a:rPr lang="en-US" i="0" dirty="0">
                    <a:latin typeface="Cambria Math" panose="02040503050406030204" pitchFamily="18" charset="0"/>
                  </a:rPr>
                  <a:t>𝑚</a:t>
                </a:r>
                <a:r>
                  <a:rPr lang="en-US" dirty="0"/>
                  <a:t>, and the command </a:t>
                </a:r>
                <a:r>
                  <a:rPr lang="en-US" i="0" dirty="0">
                    <a:latin typeface="Cambria Math" panose="02040503050406030204" pitchFamily="18" charset="0"/>
                  </a:rPr>
                  <a:t>𝑐</a:t>
                </a:r>
                <a:r>
                  <a:rPr lang="en-US" dirty="0"/>
                  <a:t> as inputs, and produces an action </a:t>
                </a:r>
                <a:r>
                  <a:rPr lang="en-US" i="0" dirty="0">
                    <a:latin typeface="Cambria Math" panose="02040503050406030204" pitchFamily="18" charset="0"/>
                  </a:rPr>
                  <a:t>𝑎</a:t>
                </a:r>
                <a:r>
                  <a:rPr lang="en-US" dirty="0"/>
                  <a:t> as its output. The action space is continuous and two-dimensional: steering angle and acceleration.</a:t>
                </a:r>
              </a:p>
              <a:p>
                <a:r>
                  <a:rPr lang="en-US" dirty="0"/>
                  <a:t>Right: </a:t>
                </a:r>
                <a:endParaRPr lang="en-SE"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41</a:t>
            </a:fld>
            <a:endParaRPr lang="en-US" altLang="zh-CN"/>
          </a:p>
        </p:txBody>
      </p:sp>
    </p:spTree>
    <p:extLst>
      <p:ext uri="{BB962C8B-B14F-4D97-AF65-F5344CB8AC3E}">
        <p14:creationId xmlns:p14="http://schemas.microsoft.com/office/powerpoint/2010/main" val="25324530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dirty="0"/>
              <a:t>State: Position of ego-car and environment (static and dynamic obstacles)</a:t>
            </a:r>
          </a:p>
          <a:p>
            <a:pPr lvl="1"/>
            <a:r>
              <a:rPr lang="en-US" dirty="0"/>
              <a:t>Action: Steering wheel/brake/accelerate</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a:t>
            </a:fld>
            <a:endParaRPr lang="en-US" altLang="zh-CN"/>
          </a:p>
        </p:txBody>
      </p:sp>
    </p:spTree>
    <p:extLst>
      <p:ext uri="{BB962C8B-B14F-4D97-AF65-F5344CB8AC3E}">
        <p14:creationId xmlns:p14="http://schemas.microsoft.com/office/powerpoint/2010/main" val="28343958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find it strange, as you can input a past history of N frames to capture recent history</a:t>
            </a:r>
          </a:p>
          <a:p>
            <a:pPr lvl="1"/>
            <a:endParaRPr lang="en-US" dirty="0"/>
          </a:p>
          <a:p>
            <a:pPr lvl="1"/>
            <a:r>
              <a:rPr lang="en-US" dirty="0" err="1"/>
              <a:t>PilotNet</a:t>
            </a:r>
            <a:r>
              <a:rPr lang="en-US" dirty="0"/>
              <a:t> and CIL use CNN, input is current video frame only, with no history info.</a:t>
            </a:r>
          </a:p>
          <a:p>
            <a:pPr lvl="1"/>
            <a:r>
              <a:rPr lang="en-US" dirty="0" err="1"/>
              <a:t>ChauffeurNet</a:t>
            </a:r>
            <a:r>
              <a:rPr lang="en-US" dirty="0"/>
              <a:t> uses Convolutional RNN with an explicit memory, taking into account recent history.</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43</a:t>
            </a:fld>
            <a:endParaRPr lang="en-US" altLang="zh-CN"/>
          </a:p>
        </p:txBody>
      </p:sp>
    </p:spTree>
    <p:extLst>
      <p:ext uri="{BB962C8B-B14F-4D97-AF65-F5344CB8AC3E}">
        <p14:creationId xmlns:p14="http://schemas.microsoft.com/office/powerpoint/2010/main" val="7101792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14:m>
                  <m:oMath xmlns:m="http://schemas.openxmlformats.org/officeDocument/2006/math">
                    <m:r>
                      <a:rPr lang="en-US" i="1" smtClean="0">
                        <a:latin typeface="Cambria Math" panose="02040503050406030204" pitchFamily="18" charset="0"/>
                      </a:rPr>
                      <m:t>𝑃</m:t>
                    </m:r>
                    <m:d>
                      <m:dPr>
                        <m:ctrlPr>
                          <a:rPr lang="en-US" i="1">
                            <a:latin typeface="Cambria Math" panose="02040503050406030204" pitchFamily="18" charset="0"/>
                          </a:rPr>
                        </m:ctrlPr>
                      </m:dPr>
                      <m:e>
                        <m:r>
                          <a:rPr lang="en-US" b="1" i="1">
                            <a:latin typeface="Cambria Math" panose="02040503050406030204" pitchFamily="18" charset="0"/>
                          </a:rPr>
                          <m:t>𝝉</m:t>
                        </m:r>
                      </m:e>
                      <m:e>
                        <m:r>
                          <a:rPr lang="en-US" i="1">
                            <a:latin typeface="Cambria Math" panose="02040503050406030204" pitchFamily="18" charset="0"/>
                          </a:rPr>
                          <m:t>𝜋</m:t>
                        </m:r>
                      </m:e>
                    </m:d>
                  </m:oMath>
                </a14:m>
                <a:r>
                  <a:rPr lang="en-US" dirty="0"/>
                  <a:t>: distribution of trajectories induced by a policy. Repeat until </a:t>
                </a:r>
                <a14:m>
                  <m:oMath xmlns:m="http://schemas.openxmlformats.org/officeDocument/2006/math">
                    <m:r>
                      <a:rPr lang="en-US" b="0" i="1" smtClean="0">
                        <a:latin typeface="Cambria Math" panose="02040503050406030204" pitchFamily="18" charset="0"/>
                      </a:rPr>
                      <m:t>𝑡</m:t>
                    </m:r>
                    <m:r>
                      <a:rPr lang="en-US" b="0" i="1" smtClean="0">
                        <a:latin typeface="Cambria Math" panose="02040503050406030204" pitchFamily="18" charset="0"/>
                      </a:rPr>
                      <m:t>=</m:t>
                    </m:r>
                    <m:r>
                      <a:rPr lang="en-US" i="1">
                        <a:latin typeface="Cambria Math" panose="02040503050406030204" pitchFamily="18" charset="0"/>
                      </a:rPr>
                      <m:t>𝑇</m:t>
                    </m:r>
                  </m:oMath>
                </a14:m>
                <a:r>
                  <a:rPr lang="en-US" dirty="0"/>
                  <a:t>:</a:t>
                </a:r>
              </a:p>
              <a:p>
                <a:pPr lvl="1"/>
                <a:r>
                  <a:rPr lang="en-US" dirty="0"/>
                  <a:t>1. Sample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0</m:t>
                        </m:r>
                      </m:sub>
                    </m:sSub>
                  </m:oMath>
                </a14:m>
                <a:r>
                  <a:rPr lang="en-US" dirty="0"/>
                  <a:t> from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0</m:t>
                        </m:r>
                      </m:sub>
                    </m:sSub>
                  </m:oMath>
                </a14:m>
                <a:r>
                  <a:rPr lang="en-US" dirty="0"/>
                  <a:t> (distribution over initial states), initialize </a:t>
                </a:r>
                <a14:m>
                  <m:oMath xmlns:m="http://schemas.openxmlformats.org/officeDocument/2006/math">
                    <m:r>
                      <a:rPr lang="en-US" b="0" i="1" smtClean="0">
                        <a:latin typeface="Cambria Math" panose="02040503050406030204" pitchFamily="18" charset="0"/>
                      </a:rPr>
                      <m:t>𝑡</m:t>
                    </m:r>
                    <m:r>
                      <a:rPr lang="en-US" b="0" i="1" smtClean="0">
                        <a:latin typeface="Cambria Math" panose="02040503050406030204" pitchFamily="18" charset="0"/>
                      </a:rPr>
                      <m:t>=1</m:t>
                    </m:r>
                  </m:oMath>
                </a14:m>
                <a:endParaRPr lang="en-US" dirty="0"/>
              </a:p>
              <a:p>
                <a:pPr lvl="1"/>
                <a:r>
                  <a:rPr lang="en-US" dirty="0"/>
                  <a:t>2. Sample action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𝑡</m:t>
                        </m:r>
                      </m:sub>
                    </m:sSub>
                  </m:oMath>
                </a14:m>
                <a:r>
                  <a:rPr lang="en-US" dirty="0"/>
                  <a:t> from </a:t>
                </a:r>
                <a14:m>
                  <m:oMath xmlns:m="http://schemas.openxmlformats.org/officeDocument/2006/math">
                    <m:r>
                      <a:rPr lang="en-US" b="0" i="1" smtClean="0">
                        <a:latin typeface="Cambria Math" panose="02040503050406030204" pitchFamily="18" charset="0"/>
                      </a:rPr>
                      <m:t>𝜋</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oMath>
                </a14:m>
                <a:endParaRPr lang="en-US" dirty="0"/>
              </a:p>
              <a:p>
                <a:pPr lvl="1"/>
                <a:r>
                  <a:rPr lang="en-US" dirty="0"/>
                  <a:t>3. Sample next state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𝑡</m:t>
                        </m:r>
                      </m:sub>
                    </m:sSub>
                  </m:oMath>
                </a14:m>
                <a:r>
                  <a:rPr lang="en-US" dirty="0"/>
                  <a:t> from applying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𝑡</m:t>
                        </m:r>
                      </m:sub>
                    </m:sSub>
                  </m:oMath>
                </a14:m>
                <a:r>
                  <a:rPr lang="en-US" dirty="0"/>
                  <a:t> to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𝑡</m:t>
                        </m:r>
                        <m:r>
                          <a:rPr lang="en-US" b="0" i="1" smtClean="0">
                            <a:latin typeface="Cambria Math" panose="02040503050406030204" pitchFamily="18" charset="0"/>
                          </a:rPr>
                          <m:t>−1</m:t>
                        </m:r>
                      </m:sub>
                    </m:sSub>
                  </m:oMath>
                </a14:m>
                <a:r>
                  <a:rPr lang="en-US" dirty="0"/>
                  <a:t> (requires access to env model or simulator)</a:t>
                </a:r>
              </a:p>
              <a:p>
                <a:pPr lvl="1"/>
                <a:r>
                  <a:rPr lang="en-US" dirty="0"/>
                  <a:t> 4. Go to Step 2 with </a:t>
                </a:r>
                <a14:m>
                  <m:oMath xmlns:m="http://schemas.openxmlformats.org/officeDocument/2006/math">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+1</m:t>
                    </m:r>
                  </m:oMath>
                </a14:m>
                <a:endParaRPr lang="en-US" dirty="0"/>
              </a:p>
              <a:p>
                <a14:m>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r>
                          <a:rPr lang="en-US" b="0" i="1" smtClean="0">
                            <a:latin typeface="Cambria Math" panose="02040503050406030204" pitchFamily="18" charset="0"/>
                          </a:rPr>
                          <m:t>𝑠</m:t>
                        </m:r>
                      </m:e>
                      <m:e>
                        <m:r>
                          <a:rPr lang="en-US" i="1">
                            <a:latin typeface="Cambria Math" panose="02040503050406030204" pitchFamily="18" charset="0"/>
                          </a:rPr>
                          <m:t>𝜋</m:t>
                        </m:r>
                      </m:e>
                    </m:d>
                  </m:oMath>
                </a14:m>
                <a:r>
                  <a:rPr lang="en-US" dirty="0"/>
                  <a:t>: distribution of states induced by a policy (percentage of time spent in each state):</a:t>
                </a:r>
              </a:p>
              <a:p>
                <a:pPr lvl="1"/>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𝑠</m:t>
                          </m:r>
                        </m:e>
                        <m:e>
                          <m:r>
                            <a:rPr lang="en-US" i="1">
                              <a:latin typeface="Cambria Math" panose="02040503050406030204" pitchFamily="18" charset="0"/>
                            </a:rPr>
                            <m:t>𝜋</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𝑇</m:t>
                          </m:r>
                        </m:den>
                      </m:f>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𝑡</m:t>
                          </m:r>
                        </m:sub>
                        <m:sup/>
                        <m:e>
                          <m:sSub>
                            <m:sSubPr>
                              <m:ctrlPr>
                                <a:rPr lang="en-US" b="0" i="1" smtClean="0">
                                  <a:latin typeface="Cambria Math" panose="02040503050406030204" pitchFamily="18" charset="0"/>
                                </a:rPr>
                              </m:ctrlPr>
                            </m:sSubPr>
                            <m:e>
                              <m:r>
                                <a:rPr lang="en-US" i="1">
                                  <a:latin typeface="Cambria Math" panose="02040503050406030204" pitchFamily="18" charset="0"/>
                                </a:rPr>
                                <m:t>𝑃</m:t>
                              </m:r>
                            </m:e>
                            <m:sub>
                              <m:r>
                                <a:rPr lang="en-US" b="0" i="1" smtClean="0">
                                  <a:latin typeface="Cambria Math" panose="02040503050406030204" pitchFamily="18" charset="0"/>
                                </a:rPr>
                                <m:t>𝑡</m:t>
                              </m:r>
                            </m:sub>
                          </m:sSub>
                          <m:d>
                            <m:dPr>
                              <m:ctrlPr>
                                <a:rPr lang="en-US" i="1">
                                  <a:latin typeface="Cambria Math" panose="02040503050406030204" pitchFamily="18" charset="0"/>
                                </a:rPr>
                              </m:ctrlPr>
                            </m:dPr>
                            <m:e>
                              <m:r>
                                <a:rPr lang="en-US" b="0" i="1" smtClean="0">
                                  <a:latin typeface="Cambria Math" panose="02040503050406030204" pitchFamily="18" charset="0"/>
                                </a:rPr>
                                <m:t>𝑠</m:t>
                              </m:r>
                            </m:e>
                            <m:e>
                              <m:r>
                                <a:rPr lang="en-US" b="0" i="1" smtClean="0">
                                  <a:latin typeface="Cambria Math" panose="02040503050406030204" pitchFamily="18" charset="0"/>
                                </a:rPr>
                                <m:t>𝜋</m:t>
                              </m:r>
                            </m:e>
                          </m:d>
                        </m:e>
                      </m:nary>
                    </m:oMath>
                  </m:oMathPara>
                </a14:m>
                <a:endParaRPr lang="en-US" b="0" dirty="0"/>
              </a:p>
              <a:p>
                <a:pPr lvl="2"/>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𝑡</m:t>
                        </m:r>
                      </m:sub>
                    </m:sSub>
                    <m:d>
                      <m:dPr>
                        <m:ctrlPr>
                          <a:rPr lang="en-US" i="1">
                            <a:latin typeface="Cambria Math" panose="02040503050406030204" pitchFamily="18" charset="0"/>
                          </a:rPr>
                        </m:ctrlPr>
                      </m:dPr>
                      <m:e>
                        <m:r>
                          <a:rPr lang="en-US" i="1">
                            <a:latin typeface="Cambria Math" panose="02040503050406030204" pitchFamily="18" charset="0"/>
                          </a:rPr>
                          <m:t>𝑠</m:t>
                        </m:r>
                      </m:e>
                      <m:e>
                        <m:r>
                          <a:rPr lang="en-US" i="1">
                            <a:latin typeface="Cambria Math" panose="02040503050406030204" pitchFamily="18" charset="0"/>
                          </a:rPr>
                          <m:t>𝜋</m:t>
                        </m:r>
                      </m:e>
                    </m:d>
                  </m:oMath>
                </a14:m>
                <a:r>
                  <a:rPr lang="en-US" dirty="0"/>
                  <a:t> denotes distribution of states at </a:t>
                </a:r>
                <a14:m>
                  <m:oMath xmlns:m="http://schemas.openxmlformats.org/officeDocument/2006/math">
                    <m:r>
                      <a:rPr lang="en-US" b="0" i="1" smtClean="0">
                        <a:latin typeface="Cambria Math" panose="02040503050406030204" pitchFamily="18" charset="0"/>
                      </a:rPr>
                      <m:t>𝑡</m:t>
                    </m:r>
                  </m:oMath>
                </a14:m>
                <a:r>
                  <a:rPr lang="en-US" dirty="0"/>
                  <a:t>-</a:t>
                </a:r>
                <a:r>
                  <a:rPr lang="en-US" dirty="0" err="1"/>
                  <a:t>th</a:t>
                </a:r>
                <a:r>
                  <a:rPr lang="en-US" dirty="0"/>
                  <a:t> timestep</a:t>
                </a:r>
                <a:endParaRPr lang="en-SE" dirty="0"/>
              </a:p>
              <a:p>
                <a:endParaRPr lang="en-SE" dirty="0"/>
              </a:p>
              <a:p>
                <a:endParaRPr lang="en-SE" dirty="0"/>
              </a:p>
            </p:txBody>
          </p:sp>
        </mc:Choice>
        <mc:Fallback xmlns="">
          <p:sp>
            <p:nvSpPr>
              <p:cNvPr id="3" name="Notes Placeholder 2"/>
              <p:cNvSpPr>
                <a:spLocks noGrp="1"/>
              </p:cNvSpPr>
              <p:nvPr>
                <p:ph type="body" idx="1"/>
              </p:nvPr>
            </p:nvSpPr>
            <p:spPr/>
            <p:txBody>
              <a:bodyPr/>
              <a:lstStyle/>
              <a:p>
                <a:r>
                  <a:rPr lang="en-US" i="0">
                    <a:latin typeface="Cambria Math" panose="02040503050406030204" pitchFamily="18" charset="0"/>
                  </a:rPr>
                  <a:t>𝑃(</a:t>
                </a:r>
                <a:r>
                  <a:rPr lang="en-US" b="1" i="0">
                    <a:latin typeface="Cambria Math" panose="02040503050406030204" pitchFamily="18" charset="0"/>
                  </a:rPr>
                  <a:t>𝝉│</a:t>
                </a:r>
                <a:r>
                  <a:rPr lang="en-US" i="0">
                    <a:latin typeface="Cambria Math" panose="02040503050406030204" pitchFamily="18" charset="0"/>
                  </a:rPr>
                  <a:t>𝜋)</a:t>
                </a:r>
                <a:r>
                  <a:rPr lang="en-US" dirty="0"/>
                  <a:t>: distribution of trajectories induced by a policy. Repeat until </a:t>
                </a:r>
                <a:r>
                  <a:rPr lang="en-US" b="0" i="0">
                    <a:latin typeface="Cambria Math" panose="02040503050406030204" pitchFamily="18" charset="0"/>
                  </a:rPr>
                  <a:t>𝑡=</a:t>
                </a:r>
                <a:r>
                  <a:rPr lang="en-US" i="0">
                    <a:latin typeface="Cambria Math" panose="02040503050406030204" pitchFamily="18" charset="0"/>
                  </a:rPr>
                  <a:t>𝑇</a:t>
                </a:r>
                <a:r>
                  <a:rPr lang="en-US" dirty="0"/>
                  <a:t>:</a:t>
                </a:r>
              </a:p>
              <a:p>
                <a:pPr lvl="1"/>
                <a:r>
                  <a:rPr lang="en-US" dirty="0"/>
                  <a:t>1. Sample </a:t>
                </a:r>
                <a:r>
                  <a:rPr lang="en-US" b="0" i="0">
                    <a:latin typeface="Cambria Math" panose="02040503050406030204" pitchFamily="18" charset="0"/>
                  </a:rPr>
                  <a:t>𝑠_0</a:t>
                </a:r>
                <a:r>
                  <a:rPr lang="en-US" dirty="0"/>
                  <a:t> from </a:t>
                </a:r>
                <a:r>
                  <a:rPr lang="en-US" b="0" i="0">
                    <a:latin typeface="Cambria Math" panose="02040503050406030204" pitchFamily="18" charset="0"/>
                  </a:rPr>
                  <a:t>𝑃_0</a:t>
                </a:r>
                <a:r>
                  <a:rPr lang="en-US" dirty="0"/>
                  <a:t> (distribution over initial states), initialize </a:t>
                </a:r>
                <a:r>
                  <a:rPr lang="en-US" b="0" i="0">
                    <a:latin typeface="Cambria Math" panose="02040503050406030204" pitchFamily="18" charset="0"/>
                  </a:rPr>
                  <a:t>𝑡=1</a:t>
                </a:r>
                <a:endParaRPr lang="en-US" dirty="0"/>
              </a:p>
              <a:p>
                <a:pPr lvl="1"/>
                <a:r>
                  <a:rPr lang="en-US" dirty="0"/>
                  <a:t>2. Sample action </a:t>
                </a:r>
                <a:r>
                  <a:rPr lang="en-US" b="0" i="0">
                    <a:latin typeface="Cambria Math" panose="02040503050406030204" pitchFamily="18" charset="0"/>
                  </a:rPr>
                  <a:t>𝑎_𝑡</a:t>
                </a:r>
                <a:r>
                  <a:rPr lang="en-US" dirty="0"/>
                  <a:t> from </a:t>
                </a:r>
                <a:r>
                  <a:rPr lang="en-US" b="0" i="0">
                    <a:latin typeface="Cambria Math" panose="02040503050406030204" pitchFamily="18" charset="0"/>
                  </a:rPr>
                  <a:t>𝜋(𝑠_(𝑡−1))</a:t>
                </a:r>
                <a:endParaRPr lang="en-US" dirty="0"/>
              </a:p>
              <a:p>
                <a:pPr lvl="1"/>
                <a:r>
                  <a:rPr lang="en-US" dirty="0"/>
                  <a:t>3. Sample next state </a:t>
                </a:r>
                <a:r>
                  <a:rPr lang="en-US" b="0" i="0">
                    <a:latin typeface="Cambria Math" panose="02040503050406030204" pitchFamily="18" charset="0"/>
                  </a:rPr>
                  <a:t>𝑠_𝑡</a:t>
                </a:r>
                <a:r>
                  <a:rPr lang="en-US" dirty="0"/>
                  <a:t> from applying </a:t>
                </a:r>
                <a:r>
                  <a:rPr lang="en-US" i="0">
                    <a:latin typeface="Cambria Math" panose="02040503050406030204" pitchFamily="18" charset="0"/>
                  </a:rPr>
                  <a:t>𝑎_𝑡</a:t>
                </a:r>
                <a:r>
                  <a:rPr lang="en-US" dirty="0"/>
                  <a:t> to </a:t>
                </a:r>
                <a:r>
                  <a:rPr lang="en-US" i="0">
                    <a:latin typeface="Cambria Math" panose="02040503050406030204" pitchFamily="18" charset="0"/>
                  </a:rPr>
                  <a:t>𝑠_(𝑡</a:t>
                </a:r>
                <a:r>
                  <a:rPr lang="en-US" b="0" i="0">
                    <a:latin typeface="Cambria Math" panose="02040503050406030204" pitchFamily="18" charset="0"/>
                  </a:rPr>
                  <a:t>−1)</a:t>
                </a:r>
                <a:r>
                  <a:rPr lang="en-US" dirty="0"/>
                  <a:t> (requires access to env model or simulator)</a:t>
                </a:r>
              </a:p>
              <a:p>
                <a:pPr lvl="1"/>
                <a:r>
                  <a:rPr lang="en-US" dirty="0"/>
                  <a:t> 4. Go to Step 2 with </a:t>
                </a:r>
                <a:r>
                  <a:rPr lang="en-US" b="0" i="0">
                    <a:latin typeface="Cambria Math" panose="02040503050406030204" pitchFamily="18" charset="0"/>
                  </a:rPr>
                  <a:t>𝑡=𝑡+1</a:t>
                </a:r>
                <a:endParaRPr lang="en-US" dirty="0"/>
              </a:p>
              <a:p>
                <a:r>
                  <a:rPr lang="en-US" i="0">
                    <a:latin typeface="Cambria Math" panose="02040503050406030204" pitchFamily="18" charset="0"/>
                  </a:rPr>
                  <a:t>𝑃(</a:t>
                </a:r>
                <a:r>
                  <a:rPr lang="en-US" b="0" i="0">
                    <a:latin typeface="Cambria Math" panose="02040503050406030204" pitchFamily="18" charset="0"/>
                  </a:rPr>
                  <a:t>𝑠│</a:t>
                </a:r>
                <a:r>
                  <a:rPr lang="en-US" i="0">
                    <a:latin typeface="Cambria Math" panose="02040503050406030204" pitchFamily="18" charset="0"/>
                  </a:rPr>
                  <a:t>𝜋)</a:t>
                </a:r>
                <a:r>
                  <a:rPr lang="en-US" dirty="0"/>
                  <a:t>: distribution of states induced by a policy (percentage of time spent in each state):</a:t>
                </a:r>
              </a:p>
              <a:p>
                <a:pPr lvl="1"/>
                <a:r>
                  <a:rPr lang="en-US" b="0" i="0">
                    <a:latin typeface="Cambria Math" panose="02040503050406030204" pitchFamily="18" charset="0"/>
                  </a:rPr>
                  <a:t>𝑃</a:t>
                </a:r>
                <a:r>
                  <a:rPr lang="en-US" i="0">
                    <a:latin typeface="Cambria Math" panose="02040503050406030204" pitchFamily="18" charset="0"/>
                  </a:rPr>
                  <a:t>(𝑠│𝜋)</a:t>
                </a:r>
                <a:r>
                  <a:rPr lang="en-US" b="0" i="0">
                    <a:latin typeface="Cambria Math" panose="02040503050406030204" pitchFamily="18" charset="0"/>
                  </a:rPr>
                  <a:t>=1/𝑇 ∑_𝑡▒〖</a:t>
                </a:r>
                <a:r>
                  <a:rPr lang="en-US" i="0">
                    <a:latin typeface="Cambria Math" panose="02040503050406030204" pitchFamily="18" charset="0"/>
                  </a:rPr>
                  <a:t>𝑃</a:t>
                </a:r>
                <a:r>
                  <a:rPr lang="en-US" b="0" i="0">
                    <a:latin typeface="Cambria Math" panose="02040503050406030204" pitchFamily="18" charset="0"/>
                  </a:rPr>
                  <a:t>_𝑡 (𝑠│𝜋) 〗</a:t>
                </a:r>
                <a:endParaRPr lang="en-US" b="0" dirty="0"/>
              </a:p>
              <a:p>
                <a:pPr lvl="2"/>
                <a:r>
                  <a:rPr lang="en-US" i="0">
                    <a:latin typeface="Cambria Math" panose="02040503050406030204" pitchFamily="18" charset="0"/>
                  </a:rPr>
                  <a:t>𝑃_𝑡 (𝑠│𝜋)</a:t>
                </a:r>
                <a:r>
                  <a:rPr lang="en-US" dirty="0"/>
                  <a:t> denotes distribution of states at </a:t>
                </a:r>
                <a:r>
                  <a:rPr lang="en-US" b="0" i="0">
                    <a:latin typeface="Cambria Math" panose="02040503050406030204" pitchFamily="18" charset="0"/>
                  </a:rPr>
                  <a:t>𝑡</a:t>
                </a:r>
                <a:r>
                  <a:rPr lang="en-US" dirty="0"/>
                  <a:t>-</a:t>
                </a:r>
                <a:r>
                  <a:rPr lang="en-US" dirty="0" err="1"/>
                  <a:t>th</a:t>
                </a:r>
                <a:r>
                  <a:rPr lang="en-US" dirty="0"/>
                  <a:t> timestep</a:t>
                </a:r>
                <a:endParaRPr lang="en-SE" dirty="0"/>
              </a:p>
              <a:p>
                <a:endParaRPr lang="en-SE"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a:t>
            </a:fld>
            <a:endParaRPr lang="en-US" altLang="zh-CN"/>
          </a:p>
        </p:txBody>
      </p:sp>
    </p:spTree>
    <p:extLst>
      <p:ext uri="{BB962C8B-B14F-4D97-AF65-F5344CB8AC3E}">
        <p14:creationId xmlns:p14="http://schemas.microsoft.com/office/powerpoint/2010/main" val="4523104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(sequence of state-action pairs) </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7</a:t>
            </a:fld>
            <a:endParaRPr lang="en-US" altLang="zh-CN"/>
          </a:p>
        </p:txBody>
      </p:sp>
    </p:spTree>
    <p:extLst>
      <p:ext uri="{BB962C8B-B14F-4D97-AF65-F5344CB8AC3E}">
        <p14:creationId xmlns:p14="http://schemas.microsoft.com/office/powerpoint/2010/main" val="24853158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generates bird-view representation, which helps simplify the visual information while maintaining useful information for driving.</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14</a:t>
            </a:fld>
            <a:endParaRPr lang="en-US" altLang="zh-CN"/>
          </a:p>
        </p:txBody>
      </p:sp>
    </p:spTree>
    <p:extLst>
      <p:ext uri="{BB962C8B-B14F-4D97-AF65-F5344CB8AC3E}">
        <p14:creationId xmlns:p14="http://schemas.microsoft.com/office/powerpoint/2010/main" val="16703439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that act in complex 3D environments</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16</a:t>
            </a:fld>
            <a:endParaRPr lang="en-US" altLang="zh-CN"/>
          </a:p>
        </p:txBody>
      </p:sp>
    </p:spTree>
    <p:extLst>
      <p:ext uri="{BB962C8B-B14F-4D97-AF65-F5344CB8AC3E}">
        <p14:creationId xmlns:p14="http://schemas.microsoft.com/office/powerpoint/2010/main" val="15542316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rial" charset="0"/>
                <a:ea typeface="+mn-ea"/>
                <a:cs typeface="+mn-cs"/>
              </a:rPr>
              <a:t>Surface albedo is defined as the ratio of </a:t>
            </a:r>
            <a:r>
              <a:rPr lang="en-US" sz="1200" b="0" i="0" u="none" strike="noStrike" kern="1200" dirty="0">
                <a:solidFill>
                  <a:schemeClr val="tx1"/>
                </a:solidFill>
                <a:effectLst/>
                <a:latin typeface="Arial" charset="0"/>
                <a:ea typeface="+mn-ea"/>
                <a:cs typeface="+mn-cs"/>
                <a:hlinkClick r:id="rId3" tooltip="Radiosity (radiometry)"/>
              </a:rPr>
              <a:t>radiosity</a:t>
            </a:r>
            <a:r>
              <a:rPr lang="en-US" sz="1200" b="0" i="0" kern="1200" dirty="0">
                <a:solidFill>
                  <a:schemeClr val="tx1"/>
                </a:solidFill>
                <a:effectLst/>
                <a:latin typeface="Arial" charset="0"/>
                <a:ea typeface="+mn-ea"/>
                <a:cs typeface="+mn-cs"/>
              </a:rPr>
              <a:t> to the </a:t>
            </a:r>
            <a:r>
              <a:rPr lang="en-US" sz="1200" b="0" i="0" u="none" strike="noStrike" kern="1200" dirty="0">
                <a:solidFill>
                  <a:schemeClr val="tx1"/>
                </a:solidFill>
                <a:effectLst/>
                <a:latin typeface="Arial" charset="0"/>
                <a:ea typeface="+mn-ea"/>
                <a:cs typeface="+mn-cs"/>
                <a:hlinkClick r:id="rId4" tooltip="Irradiance"/>
              </a:rPr>
              <a:t>irradiance</a:t>
            </a:r>
            <a:r>
              <a:rPr lang="en-US" sz="1200" b="0" i="0" kern="1200" dirty="0">
                <a:solidFill>
                  <a:schemeClr val="tx1"/>
                </a:solidFill>
                <a:effectLst/>
                <a:latin typeface="Arial" charset="0"/>
                <a:ea typeface="+mn-ea"/>
                <a:cs typeface="+mn-cs"/>
              </a:rPr>
              <a:t> (flux per unit area) received by a surface</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18</a:t>
            </a:fld>
            <a:endParaRPr lang="en-US" altLang="zh-CN"/>
          </a:p>
        </p:txBody>
      </p:sp>
    </p:spTree>
    <p:extLst>
      <p:ext uri="{BB962C8B-B14F-4D97-AF65-F5344CB8AC3E}">
        <p14:creationId xmlns:p14="http://schemas.microsoft.com/office/powerpoint/2010/main" val="22749003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scene</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19</a:t>
            </a:fld>
            <a:endParaRPr lang="en-US" altLang="zh-CN"/>
          </a:p>
        </p:txBody>
      </p:sp>
    </p:spTree>
    <p:extLst>
      <p:ext uri="{BB962C8B-B14F-4D97-AF65-F5344CB8AC3E}">
        <p14:creationId xmlns:p14="http://schemas.microsoft.com/office/powerpoint/2010/main" val="37624438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Bojarski M, Del Testa D, </a:t>
            </a:r>
            <a:r>
              <a:rPr lang="en-US" sz="1200" dirty="0" err="1"/>
              <a:t>Dworakowski</a:t>
            </a:r>
            <a:r>
              <a:rPr lang="en-US" sz="1200" dirty="0"/>
              <a:t> D, et al. End to end learning for self-driving cars[J]. </a:t>
            </a:r>
            <a:r>
              <a:rPr lang="en-US" sz="1200" dirty="0" err="1"/>
              <a:t>arXiv</a:t>
            </a:r>
            <a:r>
              <a:rPr lang="en-US" sz="1200" dirty="0"/>
              <a:t> preprint arXiv:1604.07316, 2016.</a:t>
            </a:r>
          </a:p>
          <a:p>
            <a:r>
              <a:rPr lang="en-SE" sz="1200" dirty="0"/>
              <a:t>https://arxiv.org/abs/1604.07316</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20</a:t>
            </a:fld>
            <a:endParaRPr lang="en-US" altLang="zh-CN"/>
          </a:p>
        </p:txBody>
      </p:sp>
    </p:spTree>
    <p:extLst>
      <p:ext uri="{BB962C8B-B14F-4D97-AF65-F5344CB8AC3E}">
        <p14:creationId xmlns:p14="http://schemas.microsoft.com/office/powerpoint/2010/main" val="5775953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ltLang="zh-CN"/>
              <a:t>Click to edit Master title style</a:t>
            </a:r>
            <a:endParaRPr lang="zh-CN" alt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ltLang="zh-CN"/>
              <a:t>Click to edit Master subtitle style</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D5C03966-D6FD-4DDD-A95C-2C7993E51B97}" type="slidenum">
              <a:rPr lang="en-US" altLang="zh-CN"/>
              <a:pPr>
                <a:defRPr/>
              </a:pPr>
              <a:t>‹#›</a:t>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000"/>
            </a:lvl1pPr>
          </a:lstStyle>
          <a:p>
            <a:r>
              <a:rPr lang="en-US" altLang="zh-CN" dirty="0"/>
              <a:t>Click to edit Master title style</a:t>
            </a:r>
            <a:endParaRPr lang="zh-CN" altLang="en-US" dirty="0"/>
          </a:p>
        </p:txBody>
      </p:sp>
      <p:sp>
        <p:nvSpPr>
          <p:cNvPr id="3" name="Content Placeholder 2"/>
          <p:cNvSpPr>
            <a:spLocks noGrp="1"/>
          </p:cNvSpPr>
          <p:nvPr>
            <p:ph idx="1"/>
          </p:nvPr>
        </p:nvSpPr>
        <p:spPr/>
        <p:txBody>
          <a:body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zh-CN" altLang="en-US" dirty="0"/>
          </a:p>
        </p:txBody>
      </p:sp>
      <p:sp>
        <p:nvSpPr>
          <p:cNvPr id="4" name="Rectangle 4"/>
          <p:cNvSpPr>
            <a:spLocks noGrp="1" noChangeArrowheads="1"/>
          </p:cNvSpPr>
          <p:nvPr>
            <p:ph type="dt" sz="half" idx="10"/>
          </p:nvPr>
        </p:nvSpPr>
        <p:spPr>
          <a:xfrm>
            <a:off x="457200" y="6553200"/>
            <a:ext cx="2133600" cy="244475"/>
          </a:xfrm>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xfrm>
            <a:off x="3124200" y="6553200"/>
            <a:ext cx="2895600" cy="244475"/>
          </a:xfrm>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xfrm>
            <a:off x="6934200" y="6530035"/>
            <a:ext cx="2133600" cy="244475"/>
          </a:xfrm>
          <a:ln/>
        </p:spPr>
        <p:txBody>
          <a:bodyPr/>
          <a:lstStyle>
            <a:lvl1pPr>
              <a:defRPr/>
            </a:lvl1pPr>
          </a:lstStyle>
          <a:p>
            <a:pPr>
              <a:defRPr/>
            </a:pPr>
            <a:fld id="{F57F456A-00AF-44E6-8D70-638C0D0130FF}" type="slidenum">
              <a:rPr lang="en-US" altLang="zh-CN"/>
              <a:pPr>
                <a:defRPr/>
              </a:pPr>
              <a:t>‹#›</a:t>
            </a:fld>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ltLang="zh-CN"/>
              <a:t>Click to edit Master title style</a:t>
            </a:r>
            <a:endParaRPr lang="zh-CN" alt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ltLang="zh-CN"/>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0B0C9B42-DC4F-4955-8A6B-AF74C68745B6}" type="slidenum">
              <a:rPr lang="en-US" altLang="zh-CN"/>
              <a:pPr>
                <a:defRPr/>
              </a:pPr>
              <a:t>‹#›</a:t>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sz="half" idx="1"/>
          </p:nvPr>
        </p:nvSpPr>
        <p:spPr>
          <a:xfrm>
            <a:off x="457200" y="1600200"/>
            <a:ext cx="40386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4648200" y="1600200"/>
            <a:ext cx="40386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F52C1126-23CC-4559-B546-BAC515D1D40A}" type="slidenum">
              <a:rPr lang="en-US" altLang="zh-CN"/>
              <a:pPr>
                <a:defRPr/>
              </a:pPr>
              <a:t>‹#›</a:t>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ltLang="zh-CN"/>
              <a:t>Click to edit Master title style</a:t>
            </a:r>
            <a:endParaRPr lang="zh-CN" alt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p:cNvSpPr>
            <a:spLocks noGrp="1"/>
          </p:cNvSpPr>
          <p:nvPr>
            <p:ph sz="half" idx="2"/>
          </p:nvPr>
        </p:nvSpPr>
        <p:spPr>
          <a:xfrm>
            <a:off x="457200" y="2174874"/>
            <a:ext cx="4040188" cy="42259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p:cNvSpPr>
            <a:spLocks noGrp="1"/>
          </p:cNvSpPr>
          <p:nvPr>
            <p:ph sz="quarter" idx="4"/>
          </p:nvPr>
        </p:nvSpPr>
        <p:spPr>
          <a:xfrm>
            <a:off x="4645025" y="2174874"/>
            <a:ext cx="4041775" cy="42259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a:ln/>
        </p:spPr>
        <p:txBody>
          <a:bodyPr/>
          <a:lstStyle>
            <a:lvl1pPr>
              <a:defRPr/>
            </a:lvl1pPr>
          </a:lstStyle>
          <a:p>
            <a:pPr>
              <a:defRPr/>
            </a:pPr>
            <a:fld id="{F2DB2DEA-3332-4DF6-A348-197FA3F2EA8F}" type="slidenum">
              <a:rPr lang="en-US" altLang="zh-CN"/>
              <a:pPr>
                <a:defRPr/>
              </a:pPr>
              <a:t>‹#›</a:t>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ltLang="zh-CN"/>
              <a:t>Click to edit Master title style</a:t>
            </a:r>
            <a:endParaRPr lang="zh-CN" altLang="en-US"/>
          </a:p>
        </p:txBody>
      </p:sp>
      <p:sp>
        <p:nvSpPr>
          <p:cNvPr id="3" name="Text Placeholder 2"/>
          <p:cNvSpPr>
            <a:spLocks noGrp="1"/>
          </p:cNvSpPr>
          <p:nvPr>
            <p:ph type="body" sz="half" idx="1"/>
          </p:nvPr>
        </p:nvSpPr>
        <p:spPr>
          <a:xfrm>
            <a:off x="457200" y="1600200"/>
            <a:ext cx="4038600" cy="4525963"/>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4648200" y="1600200"/>
            <a:ext cx="4038600" cy="4525963"/>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B8309577-EEFF-4D12-A7EE-88AD1DC79305}" type="slidenum">
              <a:rPr lang="en-US" altLang="zh-CN"/>
              <a:pPr>
                <a:defRPr/>
              </a:pPr>
              <a:t>‹#›</a:t>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bwMode="auto">
          <a:xfrm>
            <a:off x="457200" y="274638"/>
            <a:ext cx="8229600" cy="86836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ltLang="zh-CN" dirty="0"/>
              <a:t>Click to edit Master title style</a:t>
            </a:r>
          </a:p>
        </p:txBody>
      </p:sp>
      <p:sp>
        <p:nvSpPr>
          <p:cNvPr id="8195" name="Rectangle 3"/>
          <p:cNvSpPr>
            <a:spLocks noGrp="1" noChangeArrowheads="1"/>
          </p:cNvSpPr>
          <p:nvPr>
            <p:ph type="body" idx="1"/>
          </p:nvPr>
        </p:nvSpPr>
        <p:spPr bwMode="auto">
          <a:xfrm>
            <a:off x="457200" y="1295400"/>
            <a:ext cx="8229600" cy="5105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p>
        </p:txBody>
      </p:sp>
      <p:sp>
        <p:nvSpPr>
          <p:cNvPr id="1028" name="Rectangle 4"/>
          <p:cNvSpPr>
            <a:spLocks noGrp="1" noChangeArrowheads="1"/>
          </p:cNvSpPr>
          <p:nvPr>
            <p:ph type="dt" sz="half" idx="2"/>
          </p:nvPr>
        </p:nvSpPr>
        <p:spPr bwMode="auto">
          <a:xfrm>
            <a:off x="457200" y="6476999"/>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100" smtClean="0">
                <a:ea typeface="宋体" charset="-122"/>
              </a:defRPr>
            </a:lvl1pPr>
          </a:lstStyle>
          <a:p>
            <a:pPr>
              <a:defRPr/>
            </a:pPr>
            <a:endParaRPr lang="en-US" altLang="zh-CN" dirty="0"/>
          </a:p>
        </p:txBody>
      </p:sp>
      <p:sp>
        <p:nvSpPr>
          <p:cNvPr id="1029" name="Rectangle 5"/>
          <p:cNvSpPr>
            <a:spLocks noGrp="1" noChangeArrowheads="1"/>
          </p:cNvSpPr>
          <p:nvPr>
            <p:ph type="ftr" sz="quarter" idx="3"/>
          </p:nvPr>
        </p:nvSpPr>
        <p:spPr bwMode="auto">
          <a:xfrm>
            <a:off x="3124200" y="6476999"/>
            <a:ext cx="2895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100" smtClean="0">
                <a:ea typeface="宋体" charset="-122"/>
              </a:defRPr>
            </a:lvl1pPr>
          </a:lstStyle>
          <a:p>
            <a:pPr>
              <a:defRPr/>
            </a:pPr>
            <a:endParaRPr lang="en-US" altLang="zh-CN"/>
          </a:p>
        </p:txBody>
      </p:sp>
      <p:sp>
        <p:nvSpPr>
          <p:cNvPr id="1030" name="Rectangle 6"/>
          <p:cNvSpPr>
            <a:spLocks noGrp="1" noChangeArrowheads="1"/>
          </p:cNvSpPr>
          <p:nvPr>
            <p:ph type="sldNum" sz="quarter" idx="4"/>
          </p:nvPr>
        </p:nvSpPr>
        <p:spPr bwMode="auto">
          <a:xfrm>
            <a:off x="6553200" y="6476999"/>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ea typeface="宋体" charset="-122"/>
              </a:defRPr>
            </a:lvl1pPr>
          </a:lstStyle>
          <a:p>
            <a:pPr>
              <a:defRPr/>
            </a:pPr>
            <a:fld id="{FE160EA6-A35E-4F72-A219-BD66FDF9DC93}" type="slidenum">
              <a:rPr lang="en-US" altLang="zh-CN" smtClean="0"/>
              <a:pPr>
                <a:defRPr/>
              </a:pPr>
              <a:t>‹#›</a:t>
            </a:fld>
            <a:endParaRPr lang="en-US" altLang="zh-CN"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61" r:id="rId6"/>
  </p:sldLayoutIdLst>
  <p:hf hdr="0" ftr="0" dt="0"/>
  <p:txStyles>
    <p:titleStyle>
      <a:lvl1pPr algn="ctr" rtl="0" eaLnBrk="0" fontAlgn="base" hangingPunct="0">
        <a:spcBef>
          <a:spcPct val="0"/>
        </a:spcBef>
        <a:spcAft>
          <a:spcPct val="0"/>
        </a:spcAft>
        <a:defRPr sz="3600">
          <a:solidFill>
            <a:schemeClr val="tx1"/>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www.youtube.com/watch?v=4MfWa2yZ0Jc"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www.youtube.com/watch?v=_N7nC-8YxzE"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5.gif"/></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50.png"/><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0.png"/><Relationship Id="rId4" Type="http://schemas.openxmlformats.org/officeDocument/2006/relationships/image" Target="../media/image18.png"/></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9.gif"/><Relationship Id="rId2" Type="http://schemas.openxmlformats.org/officeDocument/2006/relationships/image" Target="../media/image28.gi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1.gif"/><Relationship Id="rId2" Type="http://schemas.openxmlformats.org/officeDocument/2006/relationships/image" Target="../media/image30.gi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4.gi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60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s://www.youtube.com/watch?v=GNVHds_mvlg"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610.png"/></Relationships>
</file>

<file path=ppt/slides/_rels/slide4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4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pPr>
              <a:defRPr/>
            </a:pPr>
            <a:r>
              <a:rPr lang="en-US" sz="4400" dirty="0"/>
              <a:t>L8 Autonomous Driving with IL&amp;RL</a:t>
            </a:r>
            <a:endParaRPr lang="en-US" sz="4400" i="1" dirty="0">
              <a:latin typeface="Calibri" charset="0"/>
              <a:ea typeface="ＭＳ Ｐゴシック" charset="0"/>
              <a:cs typeface="ＭＳ Ｐゴシック" charset="0"/>
            </a:endParaRPr>
          </a:p>
        </p:txBody>
      </p:sp>
      <p:sp>
        <p:nvSpPr>
          <p:cNvPr id="3" name="Subtitle 2"/>
          <p:cNvSpPr>
            <a:spLocks noGrp="1"/>
          </p:cNvSpPr>
          <p:nvPr>
            <p:ph type="subTitle" idx="1"/>
          </p:nvPr>
        </p:nvSpPr>
        <p:spPr/>
        <p:txBody>
          <a:bodyPr rtlCol="0">
            <a:normAutofit/>
          </a:bodyPr>
          <a:lstStyle/>
          <a:p>
            <a:r>
              <a:rPr lang="en-US" altLang="zh-CN" dirty="0"/>
              <a:t>Zonghua Gu 2022</a:t>
            </a:r>
          </a:p>
        </p:txBody>
      </p:sp>
      <p:sp>
        <p:nvSpPr>
          <p:cNvPr id="6" name="Slide Number Placeholder 5"/>
          <p:cNvSpPr>
            <a:spLocks noGrp="1"/>
          </p:cNvSpPr>
          <p:nvPr>
            <p:ph type="sldNum" sz="quarter" idx="12"/>
          </p:nvPr>
        </p:nvSpPr>
        <p:spPr>
          <a:prstGeom prst="rect">
            <a:avLst/>
          </a:prstGeom>
        </p:spPr>
        <p:txBody>
          <a:bodyPr vert="horz" lIns="68580" tIns="34290" rIns="68580" bIns="34290" rtlCol="0" anchor="ctr"/>
          <a:lstStyle>
            <a:lvl1pPr algn="r">
              <a:defRPr sz="900">
                <a:solidFill>
                  <a:schemeClr val="tx1">
                    <a:tint val="75000"/>
                  </a:schemeClr>
                </a:solidFill>
              </a:defRPr>
            </a:lvl1pPr>
          </a:lstStyle>
          <a:p>
            <a:pPr marL="0" marR="0" lvl="0" indent="0" algn="r" defTabSz="342900" rtl="0" eaLnBrk="1" fontAlgn="auto" latinLnBrk="0" hangingPunct="1">
              <a:lnSpc>
                <a:spcPct val="100000"/>
              </a:lnSpc>
              <a:spcBef>
                <a:spcPts val="0"/>
              </a:spcBef>
              <a:spcAft>
                <a:spcPts val="0"/>
              </a:spcAft>
              <a:buClrTx/>
              <a:buSzTx/>
              <a:buFontTx/>
              <a:buNone/>
              <a:tabLst/>
              <a:defRPr/>
            </a:pPr>
            <a:fld id="{3CC63E4C-4642-794D-A2FD-70F6B81535F5}" type="slidenum">
              <a:rPr kumimoji="0" lang="en-US" sz="900" b="0" i="0" u="none" strike="noStrike" kern="1200" cap="none" spc="0" normalizeH="0" baseline="0" noProof="0">
                <a:ln>
                  <a:noFill/>
                </a:ln>
                <a:solidFill>
                  <a:prstClr val="black">
                    <a:tint val="75000"/>
                  </a:prstClr>
                </a:solidFill>
                <a:effectLst/>
                <a:uLnTx/>
                <a:uFillTx/>
                <a:latin typeface="Calibri"/>
                <a:ea typeface="+mn-ea"/>
                <a:cs typeface="+mn-cs"/>
              </a:rPr>
              <a:pPr marL="0" marR="0" lvl="0" indent="0" algn="r" defTabSz="342900" rtl="0" eaLnBrk="1" fontAlgn="auto" latinLnBrk="0" hangingPunct="1">
                <a:lnSpc>
                  <a:spcPct val="100000"/>
                </a:lnSpc>
                <a:spcBef>
                  <a:spcPts val="0"/>
                </a:spcBef>
                <a:spcAft>
                  <a:spcPts val="0"/>
                </a:spcAft>
                <a:buClrTx/>
                <a:buSzTx/>
                <a:buFontTx/>
                <a:buNone/>
                <a:tabLst/>
                <a:defRPr/>
              </a:pPr>
              <a:t>1</a:t>
            </a:fld>
            <a:endParaRPr kumimoji="0" lang="en-US" sz="9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Footer Placeholder 4"/>
          <p:cNvSpPr txBox="1">
            <a:spLocks/>
          </p:cNvSpPr>
          <p:nvPr/>
        </p:nvSpPr>
        <p:spPr>
          <a:xfrm>
            <a:off x="3486150" y="5624515"/>
            <a:ext cx="2171700" cy="273844"/>
          </a:xfrm>
          <a:prstGeom prst="rect">
            <a:avLst/>
          </a:prstGeom>
        </p:spPr>
        <p:txBody>
          <a:bodyPr vert="horz" lIns="68580" tIns="34290" rIns="68580" bIns="3429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403928923"/>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AC3E3E-1BCF-40AE-AF04-DECD1DED1065}"/>
              </a:ext>
            </a:extLst>
          </p:cNvPr>
          <p:cNvSpPr>
            <a:spLocks noGrp="1"/>
          </p:cNvSpPr>
          <p:nvPr>
            <p:ph type="title"/>
          </p:nvPr>
        </p:nvSpPr>
        <p:spPr/>
        <p:txBody>
          <a:bodyPr/>
          <a:lstStyle/>
          <a:p>
            <a:r>
              <a:rPr lang="en-US" sz="3600" dirty="0"/>
              <a:t>Inverse Reinforcement Learning (IRL)</a:t>
            </a:r>
            <a:endParaRPr lang="en-SE" sz="3600" dirty="0"/>
          </a:p>
        </p:txBody>
      </p:sp>
      <p:sp>
        <p:nvSpPr>
          <p:cNvPr id="3" name="Content Placeholder 2">
            <a:extLst>
              <a:ext uri="{FF2B5EF4-FFF2-40B4-BE49-F238E27FC236}">
                <a16:creationId xmlns:a16="http://schemas.microsoft.com/office/drawing/2014/main" id="{AC8FE9BF-C180-4A2C-9721-4A440EDBAFB8}"/>
              </a:ext>
            </a:extLst>
          </p:cNvPr>
          <p:cNvSpPr>
            <a:spLocks noGrp="1"/>
          </p:cNvSpPr>
          <p:nvPr>
            <p:ph idx="1"/>
          </p:nvPr>
        </p:nvSpPr>
        <p:spPr>
          <a:xfrm>
            <a:off x="457200" y="1295400"/>
            <a:ext cx="8229600" cy="5479110"/>
          </a:xfrm>
        </p:spPr>
        <p:txBody>
          <a:bodyPr>
            <a:normAutofit fontScale="70000" lnSpcReduction="20000"/>
          </a:bodyPr>
          <a:lstStyle/>
          <a:p>
            <a:r>
              <a:rPr lang="en-US" dirty="0"/>
              <a:t>Start with a set of expert’s demonstrations (we assume these are optimal) and then try to estimate the parameterized reward function, that would cause the expert’s behavior/policy.	</a:t>
            </a:r>
          </a:p>
          <a:p>
            <a:pPr lvl="1"/>
            <a:r>
              <a:rPr lang="en-US" dirty="0"/>
              <a:t>Problem: reward function is not unique, multiple reward functions may lead to the same behavior.</a:t>
            </a:r>
          </a:p>
          <a:p>
            <a:pPr lvl="1"/>
            <a:r>
              <a:rPr lang="en-US" dirty="0"/>
              <a:t>e.g., an outside observer sees that you work very hard (behavior). He may infer your reward function to be “</a:t>
            </a:r>
            <a:r>
              <a:rPr lang="en-US" i="1" dirty="0"/>
              <a:t>maximize </a:t>
            </a:r>
            <a:r>
              <a:rPr lang="en-US" i="1" dirty="0" err="1"/>
              <a:t>WorkTime</a:t>
            </a:r>
            <a:r>
              <a:rPr lang="en-US" dirty="0"/>
              <a:t>” (since you really enjoy your job). But your actual reward function is “</a:t>
            </a:r>
            <a:r>
              <a:rPr lang="en-US" i="1" dirty="0"/>
              <a:t>maximize </a:t>
            </a:r>
            <a:r>
              <a:rPr lang="en-US" i="1" dirty="0" err="1"/>
              <a:t>MoneyEarned</a:t>
            </a:r>
            <a:r>
              <a:rPr lang="en-US" dirty="0"/>
              <a:t>” (while you really hate your job).</a:t>
            </a:r>
          </a:p>
          <a:p>
            <a:pPr lvl="1"/>
            <a:r>
              <a:rPr lang="en-US" dirty="0"/>
              <a:t>An agent with incorrect reward function won’t generalize well in a different environment. Suppose someone trains an agent to imitate you. The agent has the same behavior as you in the current environment, but faced with a job offer with higher salary, the agent may take a different action than you.</a:t>
            </a:r>
          </a:p>
          <a:p>
            <a:pPr lvl="1"/>
            <a:r>
              <a:rPr lang="en-US" dirty="0"/>
              <a:t>Solution: try to learn the correct reward function by observing the expert in diverse environments.</a:t>
            </a:r>
          </a:p>
        </p:txBody>
      </p:sp>
      <p:sp>
        <p:nvSpPr>
          <p:cNvPr id="4" name="Slide Number Placeholder 3">
            <a:extLst>
              <a:ext uri="{FF2B5EF4-FFF2-40B4-BE49-F238E27FC236}">
                <a16:creationId xmlns:a16="http://schemas.microsoft.com/office/drawing/2014/main" id="{26ECDC62-4A2B-4B41-8608-F7A804D89377}"/>
              </a:ext>
            </a:extLst>
          </p:cNvPr>
          <p:cNvSpPr>
            <a:spLocks noGrp="1"/>
          </p:cNvSpPr>
          <p:nvPr>
            <p:ph type="sldNum" sz="quarter" idx="12"/>
          </p:nvPr>
        </p:nvSpPr>
        <p:spPr/>
        <p:txBody>
          <a:bodyPr/>
          <a:lstStyle/>
          <a:p>
            <a:pPr>
              <a:defRPr/>
            </a:pPr>
            <a:fld id="{F57F456A-00AF-44E6-8D70-638C0D0130FF}" type="slidenum">
              <a:rPr lang="en-US" altLang="zh-CN" smtClean="0"/>
              <a:pPr>
                <a:defRPr/>
              </a:pPr>
              <a:t>10</a:t>
            </a:fld>
            <a:endParaRPr lang="en-US" altLang="zh-CN"/>
          </a:p>
        </p:txBody>
      </p:sp>
    </p:spTree>
    <p:extLst>
      <p:ext uri="{BB962C8B-B14F-4D97-AF65-F5344CB8AC3E}">
        <p14:creationId xmlns:p14="http://schemas.microsoft.com/office/powerpoint/2010/main" val="11630334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BE38D8-C7AF-4228-9F0A-71172C517A80}"/>
              </a:ext>
            </a:extLst>
          </p:cNvPr>
          <p:cNvSpPr>
            <a:spLocks noGrp="1"/>
          </p:cNvSpPr>
          <p:nvPr>
            <p:ph type="title"/>
          </p:nvPr>
        </p:nvSpPr>
        <p:spPr/>
        <p:txBody>
          <a:bodyPr/>
          <a:lstStyle/>
          <a:p>
            <a:r>
              <a:rPr lang="en-US" dirty="0"/>
              <a:t>IRL Details</a:t>
            </a:r>
            <a:endParaRPr lang="en-SE" dirty="0"/>
          </a:p>
        </p:txBody>
      </p:sp>
      <p:sp>
        <p:nvSpPr>
          <p:cNvPr id="3" name="Content Placeholder 2">
            <a:extLst>
              <a:ext uri="{FF2B5EF4-FFF2-40B4-BE49-F238E27FC236}">
                <a16:creationId xmlns:a16="http://schemas.microsoft.com/office/drawing/2014/main" id="{15A7C42D-FDD3-4F1E-9F3A-302B29EE1F1C}"/>
              </a:ext>
            </a:extLst>
          </p:cNvPr>
          <p:cNvSpPr>
            <a:spLocks noGrp="1"/>
          </p:cNvSpPr>
          <p:nvPr>
            <p:ph idx="1"/>
          </p:nvPr>
        </p:nvSpPr>
        <p:spPr/>
        <p:txBody>
          <a:bodyPr/>
          <a:lstStyle/>
          <a:p>
            <a:r>
              <a:rPr lang="en-US" dirty="0"/>
              <a:t>Repeat until we find a good enough policy:</a:t>
            </a:r>
          </a:p>
          <a:p>
            <a:pPr lvl="1"/>
            <a:r>
              <a:rPr lang="en-US" dirty="0"/>
              <a:t>Update the reward function parameters.</a:t>
            </a:r>
          </a:p>
          <a:p>
            <a:pPr lvl="1"/>
            <a:r>
              <a:rPr lang="en-US" dirty="0"/>
              <a:t>Solve the RL problem to find the optimal policy.</a:t>
            </a:r>
          </a:p>
          <a:p>
            <a:pPr lvl="1"/>
            <a:r>
              <a:rPr lang="en-US" dirty="0"/>
              <a:t>Compare the newly learned policy with the expert’s policy.</a:t>
            </a:r>
          </a:p>
          <a:p>
            <a:endParaRPr lang="en-SE" dirty="0"/>
          </a:p>
          <a:p>
            <a:endParaRPr lang="en-SE" dirty="0"/>
          </a:p>
        </p:txBody>
      </p:sp>
      <p:sp>
        <p:nvSpPr>
          <p:cNvPr id="4" name="Slide Number Placeholder 3">
            <a:extLst>
              <a:ext uri="{FF2B5EF4-FFF2-40B4-BE49-F238E27FC236}">
                <a16:creationId xmlns:a16="http://schemas.microsoft.com/office/drawing/2014/main" id="{2341027B-9859-472F-AA34-219D1BE65392}"/>
              </a:ext>
            </a:extLst>
          </p:cNvPr>
          <p:cNvSpPr>
            <a:spLocks noGrp="1"/>
          </p:cNvSpPr>
          <p:nvPr>
            <p:ph type="sldNum" sz="quarter" idx="12"/>
          </p:nvPr>
        </p:nvSpPr>
        <p:spPr/>
        <p:txBody>
          <a:bodyPr/>
          <a:lstStyle/>
          <a:p>
            <a:pPr>
              <a:defRPr/>
            </a:pPr>
            <a:fld id="{F57F456A-00AF-44E6-8D70-638C0D0130FF}" type="slidenum">
              <a:rPr lang="en-US" altLang="zh-CN" smtClean="0"/>
              <a:pPr>
                <a:defRPr/>
              </a:pPr>
              <a:t>11</a:t>
            </a:fld>
            <a:endParaRPr lang="en-US" altLang="zh-CN"/>
          </a:p>
        </p:txBody>
      </p:sp>
      <p:pic>
        <p:nvPicPr>
          <p:cNvPr id="5" name="Picture 2">
            <a:extLst>
              <a:ext uri="{FF2B5EF4-FFF2-40B4-BE49-F238E27FC236}">
                <a16:creationId xmlns:a16="http://schemas.microsoft.com/office/drawing/2014/main" id="{DEB8E750-4FCA-4747-9D5C-9CA2FF506B3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1183" y="4414837"/>
            <a:ext cx="7141633" cy="2295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49849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D87D6-DA2C-ADA5-4525-B30CF5880B17}"/>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3C33B7D5-9424-69F4-5BAD-C996076BBBDF}"/>
              </a:ext>
            </a:extLst>
          </p:cNvPr>
          <p:cNvSpPr>
            <a:spLocks noGrp="1"/>
          </p:cNvSpPr>
          <p:nvPr>
            <p:ph idx="1"/>
          </p:nvPr>
        </p:nvSpPr>
        <p:spPr/>
        <p:txBody>
          <a:bodyPr/>
          <a:lstStyle/>
          <a:p>
            <a:r>
              <a:rPr lang="en-US" dirty="0"/>
              <a:t>Introduction to IL and IRL</a:t>
            </a:r>
          </a:p>
          <a:p>
            <a:r>
              <a:rPr lang="en-US" dirty="0">
                <a:solidFill>
                  <a:srgbClr val="C00000"/>
                </a:solidFill>
              </a:rPr>
              <a:t>Paper discussions</a:t>
            </a:r>
            <a:endParaRPr lang="en-SE" dirty="0">
              <a:solidFill>
                <a:srgbClr val="C00000"/>
              </a:solidFill>
            </a:endParaRPr>
          </a:p>
        </p:txBody>
      </p:sp>
      <p:sp>
        <p:nvSpPr>
          <p:cNvPr id="4" name="Slide Number Placeholder 3">
            <a:extLst>
              <a:ext uri="{FF2B5EF4-FFF2-40B4-BE49-F238E27FC236}">
                <a16:creationId xmlns:a16="http://schemas.microsoft.com/office/drawing/2014/main" id="{128B56CB-E0D3-2E5D-0A99-79427C476073}"/>
              </a:ext>
            </a:extLst>
          </p:cNvPr>
          <p:cNvSpPr>
            <a:spLocks noGrp="1"/>
          </p:cNvSpPr>
          <p:nvPr>
            <p:ph type="sldNum" sz="quarter" idx="12"/>
          </p:nvPr>
        </p:nvSpPr>
        <p:spPr/>
        <p:txBody>
          <a:bodyPr/>
          <a:lstStyle/>
          <a:p>
            <a:pPr>
              <a:defRPr/>
            </a:pPr>
            <a:fld id="{F57F456A-00AF-44E6-8D70-638C0D0130FF}" type="slidenum">
              <a:rPr lang="en-US" altLang="zh-CN" smtClean="0"/>
              <a:pPr>
                <a:defRPr/>
              </a:pPr>
              <a:t>12</a:t>
            </a:fld>
            <a:endParaRPr lang="en-US" altLang="zh-CN"/>
          </a:p>
        </p:txBody>
      </p:sp>
    </p:spTree>
    <p:extLst>
      <p:ext uri="{BB962C8B-B14F-4D97-AF65-F5344CB8AC3E}">
        <p14:creationId xmlns:p14="http://schemas.microsoft.com/office/powerpoint/2010/main" val="19548132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2E9F60-3CBB-4B97-BB3E-ECCBA9591A71}"/>
              </a:ext>
            </a:extLst>
          </p:cNvPr>
          <p:cNvSpPr>
            <a:spLocks noGrp="1"/>
          </p:cNvSpPr>
          <p:nvPr>
            <p:ph type="title"/>
          </p:nvPr>
        </p:nvSpPr>
        <p:spPr/>
        <p:txBody>
          <a:bodyPr/>
          <a:lstStyle/>
          <a:p>
            <a:endParaRPr lang="en-SE"/>
          </a:p>
        </p:txBody>
      </p:sp>
      <p:sp>
        <p:nvSpPr>
          <p:cNvPr id="3" name="Content Placeholder 2">
            <a:extLst>
              <a:ext uri="{FF2B5EF4-FFF2-40B4-BE49-F238E27FC236}">
                <a16:creationId xmlns:a16="http://schemas.microsoft.com/office/drawing/2014/main" id="{A2BA666F-520A-4912-AF57-E51D793FAB76}"/>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56D8AAC2-3636-4B18-BE52-5254C5FC197A}"/>
              </a:ext>
            </a:extLst>
          </p:cNvPr>
          <p:cNvSpPr>
            <a:spLocks noGrp="1"/>
          </p:cNvSpPr>
          <p:nvPr>
            <p:ph type="sldNum" sz="quarter" idx="12"/>
          </p:nvPr>
        </p:nvSpPr>
        <p:spPr/>
        <p:txBody>
          <a:bodyPr/>
          <a:lstStyle/>
          <a:p>
            <a:pPr>
              <a:defRPr/>
            </a:pPr>
            <a:fld id="{F57F456A-00AF-44E6-8D70-638C0D0130FF}" type="slidenum">
              <a:rPr lang="en-US" altLang="zh-CN" smtClean="0"/>
              <a:pPr>
                <a:defRPr/>
              </a:pPr>
              <a:t>13</a:t>
            </a:fld>
            <a:endParaRPr lang="en-US" altLang="zh-CN"/>
          </a:p>
        </p:txBody>
      </p:sp>
      <p:pic>
        <p:nvPicPr>
          <p:cNvPr id="5" name="Picture 4">
            <a:extLst>
              <a:ext uri="{FF2B5EF4-FFF2-40B4-BE49-F238E27FC236}">
                <a16:creationId xmlns:a16="http://schemas.microsoft.com/office/drawing/2014/main" id="{2B0A05E1-3A37-43BD-881C-B5B3EEBDED33}"/>
              </a:ext>
            </a:extLst>
          </p:cNvPr>
          <p:cNvPicPr>
            <a:picLocks noChangeAspect="1"/>
          </p:cNvPicPr>
          <p:nvPr/>
        </p:nvPicPr>
        <p:blipFill>
          <a:blip r:embed="rId2"/>
          <a:stretch>
            <a:fillRect/>
          </a:stretch>
        </p:blipFill>
        <p:spPr>
          <a:xfrm>
            <a:off x="0" y="22982"/>
            <a:ext cx="9144000" cy="1759280"/>
          </a:xfrm>
          <a:prstGeom prst="rect">
            <a:avLst/>
          </a:prstGeom>
        </p:spPr>
      </p:pic>
      <p:pic>
        <p:nvPicPr>
          <p:cNvPr id="6" name="Picture 5">
            <a:extLst>
              <a:ext uri="{FF2B5EF4-FFF2-40B4-BE49-F238E27FC236}">
                <a16:creationId xmlns:a16="http://schemas.microsoft.com/office/drawing/2014/main" id="{C29CD7EB-27DB-45FE-BB87-2AC672389080}"/>
              </a:ext>
            </a:extLst>
          </p:cNvPr>
          <p:cNvPicPr>
            <a:picLocks noChangeAspect="1"/>
          </p:cNvPicPr>
          <p:nvPr/>
        </p:nvPicPr>
        <p:blipFill>
          <a:blip r:embed="rId3"/>
          <a:stretch>
            <a:fillRect/>
          </a:stretch>
        </p:blipFill>
        <p:spPr>
          <a:xfrm>
            <a:off x="0" y="2234715"/>
            <a:ext cx="9144000" cy="1656111"/>
          </a:xfrm>
          <a:prstGeom prst="rect">
            <a:avLst/>
          </a:prstGeom>
        </p:spPr>
      </p:pic>
      <p:pic>
        <p:nvPicPr>
          <p:cNvPr id="7" name="Picture 6">
            <a:extLst>
              <a:ext uri="{FF2B5EF4-FFF2-40B4-BE49-F238E27FC236}">
                <a16:creationId xmlns:a16="http://schemas.microsoft.com/office/drawing/2014/main" id="{8A54C812-3749-466B-9E0C-7D90B590BF49}"/>
              </a:ext>
            </a:extLst>
          </p:cNvPr>
          <p:cNvPicPr>
            <a:picLocks noChangeAspect="1"/>
          </p:cNvPicPr>
          <p:nvPr/>
        </p:nvPicPr>
        <p:blipFill>
          <a:blip r:embed="rId4"/>
          <a:stretch>
            <a:fillRect/>
          </a:stretch>
        </p:blipFill>
        <p:spPr>
          <a:xfrm>
            <a:off x="-28575" y="4445849"/>
            <a:ext cx="9144000" cy="1858479"/>
          </a:xfrm>
          <a:prstGeom prst="rect">
            <a:avLst/>
          </a:prstGeom>
        </p:spPr>
      </p:pic>
      <p:sp>
        <p:nvSpPr>
          <p:cNvPr id="8" name="TextBox 7">
            <a:extLst>
              <a:ext uri="{FF2B5EF4-FFF2-40B4-BE49-F238E27FC236}">
                <a16:creationId xmlns:a16="http://schemas.microsoft.com/office/drawing/2014/main" id="{41957F66-F950-4E2C-A1F2-D331491D0AD2}"/>
              </a:ext>
            </a:extLst>
          </p:cNvPr>
          <p:cNvSpPr txBox="1"/>
          <p:nvPr/>
        </p:nvSpPr>
        <p:spPr>
          <a:xfrm>
            <a:off x="4300425" y="1710450"/>
            <a:ext cx="1813317" cy="369332"/>
          </a:xfrm>
          <a:prstGeom prst="rect">
            <a:avLst/>
          </a:prstGeom>
          <a:noFill/>
        </p:spPr>
        <p:txBody>
          <a:bodyPr wrap="none" rtlCol="0">
            <a:spAutoFit/>
          </a:bodyPr>
          <a:lstStyle/>
          <a:p>
            <a:r>
              <a:rPr lang="en-US" dirty="0"/>
              <a:t>Classic Pipeline</a:t>
            </a:r>
            <a:endParaRPr lang="en-SE" dirty="0"/>
          </a:p>
        </p:txBody>
      </p:sp>
      <p:sp>
        <p:nvSpPr>
          <p:cNvPr id="9" name="TextBox 8">
            <a:extLst>
              <a:ext uri="{FF2B5EF4-FFF2-40B4-BE49-F238E27FC236}">
                <a16:creationId xmlns:a16="http://schemas.microsoft.com/office/drawing/2014/main" id="{018E91F7-EAE9-44AA-B0D5-D2970313ACB9}"/>
              </a:ext>
            </a:extLst>
          </p:cNvPr>
          <p:cNvSpPr txBox="1"/>
          <p:nvPr/>
        </p:nvSpPr>
        <p:spPr>
          <a:xfrm>
            <a:off x="2885422" y="6396038"/>
            <a:ext cx="4643322" cy="369332"/>
          </a:xfrm>
          <a:prstGeom prst="rect">
            <a:avLst/>
          </a:prstGeom>
          <a:noFill/>
        </p:spPr>
        <p:txBody>
          <a:bodyPr wrap="none" rtlCol="0">
            <a:spAutoFit/>
          </a:bodyPr>
          <a:lstStyle/>
          <a:p>
            <a:r>
              <a:rPr lang="en-US" dirty="0"/>
              <a:t>Mid-to-Mid Driving (Waymo’s </a:t>
            </a:r>
            <a:r>
              <a:rPr lang="en-US" dirty="0" err="1"/>
              <a:t>ChauffeurNet</a:t>
            </a:r>
            <a:r>
              <a:rPr lang="en-US" dirty="0"/>
              <a:t>)</a:t>
            </a:r>
            <a:endParaRPr lang="en-SE" dirty="0"/>
          </a:p>
        </p:txBody>
      </p:sp>
      <p:sp>
        <p:nvSpPr>
          <p:cNvPr id="11" name="TextBox 10">
            <a:extLst>
              <a:ext uri="{FF2B5EF4-FFF2-40B4-BE49-F238E27FC236}">
                <a16:creationId xmlns:a16="http://schemas.microsoft.com/office/drawing/2014/main" id="{CC80B8BB-12E3-4F53-BC49-E99B1C939662}"/>
              </a:ext>
            </a:extLst>
          </p:cNvPr>
          <p:cNvSpPr txBox="1"/>
          <p:nvPr/>
        </p:nvSpPr>
        <p:spPr>
          <a:xfrm>
            <a:off x="3137671" y="3881301"/>
            <a:ext cx="4138825" cy="369332"/>
          </a:xfrm>
          <a:prstGeom prst="rect">
            <a:avLst/>
          </a:prstGeom>
          <a:noFill/>
        </p:spPr>
        <p:txBody>
          <a:bodyPr wrap="none" rtlCol="0">
            <a:spAutoFit/>
          </a:bodyPr>
          <a:lstStyle/>
          <a:p>
            <a:r>
              <a:rPr lang="en-US" dirty="0"/>
              <a:t>End-to-End Driving (NVIDIA’s </a:t>
            </a:r>
            <a:r>
              <a:rPr lang="en-US" dirty="0" err="1"/>
              <a:t>PilotNet</a:t>
            </a:r>
            <a:r>
              <a:rPr lang="en-US" dirty="0"/>
              <a:t>)</a:t>
            </a:r>
            <a:endParaRPr lang="en-SE" dirty="0"/>
          </a:p>
        </p:txBody>
      </p:sp>
    </p:spTree>
    <p:extLst>
      <p:ext uri="{BB962C8B-B14F-4D97-AF65-F5344CB8AC3E}">
        <p14:creationId xmlns:p14="http://schemas.microsoft.com/office/powerpoint/2010/main" val="17831321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BC4CA5-2618-403B-B364-5F7EA6F73748}"/>
              </a:ext>
            </a:extLst>
          </p:cNvPr>
          <p:cNvSpPr>
            <a:spLocks noGrp="1"/>
          </p:cNvSpPr>
          <p:nvPr>
            <p:ph type="title"/>
          </p:nvPr>
        </p:nvSpPr>
        <p:spPr/>
        <p:txBody>
          <a:bodyPr/>
          <a:lstStyle/>
          <a:p>
            <a:r>
              <a:rPr lang="en-US" dirty="0"/>
              <a:t>Advantages of Mid-to-Mid</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D3F181F-C947-4706-B987-A84ABB9C7157}"/>
                  </a:ext>
                </a:extLst>
              </p:cNvPr>
              <p:cNvSpPr>
                <a:spLocks noGrp="1"/>
              </p:cNvSpPr>
              <p:nvPr>
                <p:ph idx="1"/>
              </p:nvPr>
            </p:nvSpPr>
            <p:spPr>
              <a:xfrm>
                <a:off x="457200" y="1295400"/>
                <a:ext cx="8229600" cy="5562600"/>
              </a:xfrm>
            </p:spPr>
            <p:txBody>
              <a:bodyPr>
                <a:normAutofit fontScale="62500" lnSpcReduction="20000"/>
              </a:bodyPr>
              <a:lstStyle/>
              <a:p>
                <a:r>
                  <a:rPr lang="en-US" dirty="0">
                    <a:solidFill>
                      <a:schemeClr val="tx1"/>
                    </a:solidFill>
                  </a:rPr>
                  <a:t>On the left: </a:t>
                </a:r>
              </a:p>
              <a:p>
                <a:pPr lvl="1"/>
                <a:r>
                  <a:rPr lang="en-US" dirty="0">
                    <a:solidFill>
                      <a:schemeClr val="tx1"/>
                    </a:solidFill>
                  </a:rPr>
                  <a:t>End-to-end: Raw sensor data contains extremely high dimensional information which can be influenced by different textures and appearances of roads and objects, different weather conditions, and different daytime. </a:t>
                </a:r>
              </a:p>
              <a:p>
                <a:pPr lvl="1"/>
                <a:r>
                  <a:rPr lang="en-US" dirty="0">
                    <a:solidFill>
                      <a:schemeClr val="tx1"/>
                    </a:solidFill>
                  </a:rPr>
                  <a:t>Mid-to-mid: Separate perception module, the bird-view representation is a concise description of only the useful information for decision making and planning, discarding irrelevant information such as texture, light conditions and object appearances</a:t>
                </a:r>
              </a:p>
              <a:p>
                <a:r>
                  <a:rPr lang="en-US" dirty="0">
                    <a:solidFill>
                      <a:schemeClr val="tx1"/>
                    </a:solidFill>
                  </a:rPr>
                  <a:t>On the right:</a:t>
                </a:r>
              </a:p>
              <a:p>
                <a:pPr lvl="1"/>
                <a:r>
                  <a:rPr lang="en-US" dirty="0">
                    <a:solidFill>
                      <a:schemeClr val="tx1"/>
                    </a:solidFill>
                  </a:rPr>
                  <a:t>IL needs labeled data in the form of expert driver’s action </a:t>
                </a:r>
                <a14:m>
                  <m:oMath xmlns:m="http://schemas.openxmlformats.org/officeDocument/2006/math">
                    <m:sSubSup>
                      <m:sSubSupPr>
                        <m:ctrlPr>
                          <a:rPr lang="en-US" i="1">
                            <a:solidFill>
                              <a:schemeClr val="tx1"/>
                            </a:solidFill>
                            <a:latin typeface="Cambria Math" panose="02040503050406030204" pitchFamily="18" charset="0"/>
                          </a:rPr>
                        </m:ctrlPr>
                      </m:sSubSupPr>
                      <m:e>
                        <m:r>
                          <a:rPr lang="en-US" i="1">
                            <a:solidFill>
                              <a:schemeClr val="tx1"/>
                            </a:solidFill>
                            <a:latin typeface="Cambria Math" panose="02040503050406030204" pitchFamily="18" charset="0"/>
                          </a:rPr>
                          <m:t>𝑎</m:t>
                        </m:r>
                      </m:e>
                      <m:sub>
                        <m:r>
                          <a:rPr lang="en-US" i="1">
                            <a:solidFill>
                              <a:schemeClr val="tx1"/>
                            </a:solidFill>
                            <a:latin typeface="Cambria Math" panose="02040503050406030204" pitchFamily="18" charset="0"/>
                          </a:rPr>
                          <m:t>𝑖</m:t>
                        </m:r>
                      </m:sub>
                      <m:sup>
                        <m:r>
                          <a:rPr lang="en-US" i="1">
                            <a:solidFill>
                              <a:schemeClr val="tx1"/>
                            </a:solidFill>
                            <a:latin typeface="Cambria Math" panose="02040503050406030204" pitchFamily="18" charset="0"/>
                          </a:rPr>
                          <m:t>∗</m:t>
                        </m:r>
                      </m:sup>
                    </m:sSubSup>
                  </m:oMath>
                </a14:m>
                <a:r>
                  <a:rPr lang="en-US" dirty="0">
                    <a:solidFill>
                      <a:schemeClr val="tx1"/>
                    </a:solidFill>
                  </a:rPr>
                  <a:t> at each step </a:t>
                </a:r>
                <a14:m>
                  <m:oMath xmlns:m="http://schemas.openxmlformats.org/officeDocument/2006/math">
                    <m:r>
                      <a:rPr lang="en-US" b="0" i="1" smtClean="0">
                        <a:solidFill>
                          <a:schemeClr val="tx1"/>
                        </a:solidFill>
                        <a:latin typeface="Cambria Math" panose="02040503050406030204" pitchFamily="18" charset="0"/>
                      </a:rPr>
                      <m:t>𝑖</m:t>
                    </m:r>
                  </m:oMath>
                </a14:m>
                <a:r>
                  <a:rPr lang="en-US" dirty="0">
                    <a:solidFill>
                      <a:schemeClr val="tx1"/>
                    </a:solidFill>
                  </a:rPr>
                  <a:t> to obtain a trace of </a:t>
                </a:r>
                <a14:m>
                  <m:oMath xmlns:m="http://schemas.openxmlformats.org/officeDocument/2006/math">
                    <m:r>
                      <a:rPr lang="en-US" b="0" i="1" smtClean="0">
                        <a:solidFill>
                          <a:schemeClr val="tx1"/>
                        </a:solidFill>
                        <a:latin typeface="Cambria Math" panose="02040503050406030204" pitchFamily="18" charset="0"/>
                      </a:rPr>
                      <m:t>(</m:t>
                    </m:r>
                    <m:sSubSup>
                      <m:sSubSupPr>
                        <m:ctrlPr>
                          <a:rPr lang="en-US" b="0" i="1" smtClean="0">
                            <a:solidFill>
                              <a:schemeClr val="tx1"/>
                            </a:solidFill>
                            <a:latin typeface="Cambria Math" panose="02040503050406030204" pitchFamily="18" charset="0"/>
                          </a:rPr>
                        </m:ctrlPr>
                      </m:sSubSupPr>
                      <m:e>
                        <m:r>
                          <a:rPr lang="en-US" b="0" i="1" smtClean="0">
                            <a:solidFill>
                              <a:schemeClr val="tx1"/>
                            </a:solidFill>
                            <a:latin typeface="Cambria Math" panose="02040503050406030204" pitchFamily="18" charset="0"/>
                          </a:rPr>
                          <m:t>𝑠</m:t>
                        </m:r>
                      </m:e>
                      <m:sub>
                        <m:r>
                          <a:rPr lang="en-US" b="0" i="1" smtClean="0">
                            <a:solidFill>
                              <a:schemeClr val="tx1"/>
                            </a:solidFill>
                            <a:latin typeface="Cambria Math" panose="02040503050406030204" pitchFamily="18" charset="0"/>
                          </a:rPr>
                          <m:t>𝑖</m:t>
                        </m:r>
                      </m:sub>
                      <m:sup>
                        <m:r>
                          <a:rPr lang="en-US" b="0" i="1" smtClean="0">
                            <a:solidFill>
                              <a:schemeClr val="tx1"/>
                            </a:solidFill>
                            <a:latin typeface="Cambria Math" panose="02040503050406030204" pitchFamily="18" charset="0"/>
                          </a:rPr>
                          <m:t>∗</m:t>
                        </m:r>
                      </m:sup>
                    </m:sSubSup>
                    <m:r>
                      <a:rPr lang="en-US" b="0" i="1" smtClean="0">
                        <a:solidFill>
                          <a:schemeClr val="tx1"/>
                        </a:solidFill>
                        <a:latin typeface="Cambria Math" panose="02040503050406030204" pitchFamily="18" charset="0"/>
                      </a:rPr>
                      <m:t>,</m:t>
                    </m:r>
                    <m:sSubSup>
                      <m:sSubSupPr>
                        <m:ctrlPr>
                          <a:rPr lang="en-US" i="1" smtClean="0">
                            <a:solidFill>
                              <a:schemeClr val="tx1"/>
                            </a:solidFill>
                            <a:latin typeface="Cambria Math" panose="02040503050406030204" pitchFamily="18" charset="0"/>
                          </a:rPr>
                        </m:ctrlPr>
                      </m:sSubSupPr>
                      <m:e>
                        <m:r>
                          <a:rPr lang="en-US" b="0" i="1" smtClean="0">
                            <a:solidFill>
                              <a:schemeClr val="tx1"/>
                            </a:solidFill>
                            <a:latin typeface="Cambria Math" panose="02040503050406030204" pitchFamily="18" charset="0"/>
                          </a:rPr>
                          <m:t>𝑎</m:t>
                        </m:r>
                      </m:e>
                      <m:sub>
                        <m:r>
                          <a:rPr lang="en-US" i="1">
                            <a:solidFill>
                              <a:schemeClr val="tx1"/>
                            </a:solidFill>
                            <a:latin typeface="Cambria Math" panose="02040503050406030204" pitchFamily="18" charset="0"/>
                          </a:rPr>
                          <m:t>𝑖</m:t>
                        </m:r>
                      </m:sub>
                      <m:sup>
                        <m:r>
                          <a:rPr lang="en-US" i="1">
                            <a:solidFill>
                              <a:schemeClr val="tx1"/>
                            </a:solidFill>
                            <a:latin typeface="Cambria Math" panose="02040503050406030204" pitchFamily="18" charset="0"/>
                          </a:rPr>
                          <m:t>∗</m:t>
                        </m:r>
                      </m:sup>
                    </m:sSubSup>
                    <m:r>
                      <a:rPr lang="en-US" b="0" i="1" smtClean="0">
                        <a:solidFill>
                          <a:schemeClr val="tx1"/>
                        </a:solidFill>
                        <a:latin typeface="Cambria Math" panose="02040503050406030204" pitchFamily="18" charset="0"/>
                      </a:rPr>
                      <m:t>)</m:t>
                    </m:r>
                  </m:oMath>
                </a14:m>
                <a:r>
                  <a:rPr lang="en-US" dirty="0">
                    <a:solidFill>
                      <a:schemeClr val="tx1"/>
                    </a:solidFill>
                  </a:rPr>
                  <a:t>.</a:t>
                </a:r>
              </a:p>
              <a:p>
                <a:pPr lvl="1"/>
                <a:r>
                  <a:rPr lang="en-US" dirty="0">
                    <a:solidFill>
                      <a:schemeClr val="tx1"/>
                    </a:solidFill>
                  </a:rPr>
                  <a:t>End-to-end: must record expert driver’s low-level actions (steering/brake/acceleration) by tapping into and capturing signals from the vehicle’s internal bus. </a:t>
                </a:r>
              </a:p>
              <a:p>
                <a:pPr lvl="1"/>
                <a:r>
                  <a:rPr lang="en-US" dirty="0">
                    <a:solidFill>
                      <a:schemeClr val="tx1"/>
                    </a:solidFill>
                  </a:rPr>
                  <a:t>Mid-to-mid: only need to record expert driver’s vehicle trajectory logs.</a:t>
                </a:r>
              </a:p>
              <a:p>
                <a:r>
                  <a:rPr lang="en-US" dirty="0"/>
                  <a:t>Overall:</a:t>
                </a:r>
              </a:p>
              <a:p>
                <a:pPr lvl="1"/>
                <a:r>
                  <a:rPr lang="en-US" dirty="0"/>
                  <a:t>Mid-to-mid: Execution </a:t>
                </a:r>
                <a:r>
                  <a:rPr lang="en-US" dirty="0">
                    <a:solidFill>
                      <a:schemeClr val="tx1"/>
                    </a:solidFill>
                  </a:rPr>
                  <a:t>frequency of ML components is lower than end-to-end, since planner typically executes at lower </a:t>
                </a:r>
                <a:r>
                  <a:rPr lang="en-US" dirty="0" err="1">
                    <a:solidFill>
                      <a:schemeClr val="tx1"/>
                    </a:solidFill>
                  </a:rPr>
                  <a:t>freq</a:t>
                </a:r>
                <a:r>
                  <a:rPr lang="en-US" dirty="0">
                    <a:solidFill>
                      <a:schemeClr val="tx1"/>
                    </a:solidFill>
                  </a:rPr>
                  <a:t> </a:t>
                </a:r>
                <a:r>
                  <a:rPr lang="en-US">
                    <a:solidFill>
                      <a:schemeClr val="tx1"/>
                    </a:solidFill>
                  </a:rPr>
                  <a:t>than controller.</a:t>
                </a:r>
                <a:endParaRPr lang="en-SE" dirty="0">
                  <a:solidFill>
                    <a:schemeClr val="tx1"/>
                  </a:solidFill>
                </a:endParaRPr>
              </a:p>
            </p:txBody>
          </p:sp>
        </mc:Choice>
        <mc:Fallback xmlns="">
          <p:sp>
            <p:nvSpPr>
              <p:cNvPr id="3" name="Content Placeholder 2">
                <a:extLst>
                  <a:ext uri="{FF2B5EF4-FFF2-40B4-BE49-F238E27FC236}">
                    <a16:creationId xmlns:a16="http://schemas.microsoft.com/office/drawing/2014/main" id="{7D3F181F-C947-4706-B987-A84ABB9C7157}"/>
                  </a:ext>
                </a:extLst>
              </p:cNvPr>
              <p:cNvSpPr>
                <a:spLocks noGrp="1" noRot="1" noChangeAspect="1" noMove="1" noResize="1" noEditPoints="1" noAdjustHandles="1" noChangeArrowheads="1" noChangeShapeType="1" noTextEdit="1"/>
              </p:cNvSpPr>
              <p:nvPr>
                <p:ph idx="1"/>
              </p:nvPr>
            </p:nvSpPr>
            <p:spPr>
              <a:xfrm>
                <a:off x="457200" y="1295400"/>
                <a:ext cx="8229600" cy="5562600"/>
              </a:xfrm>
              <a:blipFill>
                <a:blip r:embed="rId3"/>
                <a:stretch>
                  <a:fillRect l="-667" t="-1645" r="-741"/>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70BD4DFC-2E6E-418A-A577-5589045C379E}"/>
              </a:ext>
            </a:extLst>
          </p:cNvPr>
          <p:cNvSpPr>
            <a:spLocks noGrp="1"/>
          </p:cNvSpPr>
          <p:nvPr>
            <p:ph type="sldNum" sz="quarter" idx="12"/>
          </p:nvPr>
        </p:nvSpPr>
        <p:spPr/>
        <p:txBody>
          <a:bodyPr/>
          <a:lstStyle/>
          <a:p>
            <a:pPr>
              <a:defRPr/>
            </a:pPr>
            <a:fld id="{F57F456A-00AF-44E6-8D70-638C0D0130FF}" type="slidenum">
              <a:rPr lang="en-US" altLang="zh-CN" smtClean="0"/>
              <a:pPr>
                <a:defRPr/>
              </a:pPr>
              <a:t>14</a:t>
            </a:fld>
            <a:endParaRPr lang="en-US" altLang="zh-CN"/>
          </a:p>
        </p:txBody>
      </p:sp>
    </p:spTree>
    <p:extLst>
      <p:ext uri="{BB962C8B-B14F-4D97-AF65-F5344CB8AC3E}">
        <p14:creationId xmlns:p14="http://schemas.microsoft.com/office/powerpoint/2010/main" val="8869599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22BA34-6DF1-4D19-BD5E-6BD8C17B721B}"/>
              </a:ext>
            </a:extLst>
          </p:cNvPr>
          <p:cNvSpPr>
            <a:spLocks noGrp="1"/>
          </p:cNvSpPr>
          <p:nvPr>
            <p:ph type="title"/>
          </p:nvPr>
        </p:nvSpPr>
        <p:spPr/>
        <p:txBody>
          <a:bodyPr/>
          <a:lstStyle/>
          <a:p>
            <a:r>
              <a:rPr lang="en-US" dirty="0">
                <a:solidFill>
                  <a:srgbClr val="C00000"/>
                </a:solidFill>
              </a:rPr>
              <a:t>[Zhou 2019]</a:t>
            </a:r>
            <a:endParaRPr lang="en-SE" dirty="0">
              <a:solidFill>
                <a:srgbClr val="C00000"/>
              </a:solidFill>
            </a:endParaRPr>
          </a:p>
        </p:txBody>
      </p:sp>
      <p:sp>
        <p:nvSpPr>
          <p:cNvPr id="3" name="Content Placeholder 2">
            <a:extLst>
              <a:ext uri="{FF2B5EF4-FFF2-40B4-BE49-F238E27FC236}">
                <a16:creationId xmlns:a16="http://schemas.microsoft.com/office/drawing/2014/main" id="{AF45AA08-BD03-419E-AC54-D123955E01E1}"/>
              </a:ext>
            </a:extLst>
          </p:cNvPr>
          <p:cNvSpPr>
            <a:spLocks noGrp="1"/>
          </p:cNvSpPr>
          <p:nvPr>
            <p:ph idx="1"/>
          </p:nvPr>
        </p:nvSpPr>
        <p:spPr/>
        <p:txBody>
          <a:bodyPr/>
          <a:lstStyle/>
          <a:p>
            <a:r>
              <a:rPr lang="en-US" dirty="0"/>
              <a:t>Zhou, Brady, Philipp </a:t>
            </a:r>
            <a:r>
              <a:rPr lang="en-US" dirty="0" err="1"/>
              <a:t>Krähenbühl</a:t>
            </a:r>
            <a:r>
              <a:rPr lang="en-US" dirty="0"/>
              <a:t>, and </a:t>
            </a:r>
            <a:r>
              <a:rPr lang="en-US" dirty="0" err="1"/>
              <a:t>Vladlen</a:t>
            </a:r>
            <a:r>
              <a:rPr lang="en-US" dirty="0"/>
              <a:t> </a:t>
            </a:r>
            <a:r>
              <a:rPr lang="en-US" dirty="0" err="1"/>
              <a:t>Koltun</a:t>
            </a:r>
            <a:r>
              <a:rPr lang="en-US" dirty="0"/>
              <a:t>. "Does computer vision matter for action?." </a:t>
            </a:r>
            <a:r>
              <a:rPr lang="en-US" i="1" dirty="0" err="1"/>
              <a:t>arXiv</a:t>
            </a:r>
            <a:r>
              <a:rPr lang="en-US" i="1" dirty="0"/>
              <a:t> preprint arXiv:1905.12887</a:t>
            </a:r>
            <a:r>
              <a:rPr lang="en-US" dirty="0"/>
              <a:t> (2019). (Intel Labs, UT Austin)</a:t>
            </a:r>
            <a:endParaRPr lang="en-SE" dirty="0"/>
          </a:p>
        </p:txBody>
      </p:sp>
      <p:sp>
        <p:nvSpPr>
          <p:cNvPr id="4" name="Slide Number Placeholder 3">
            <a:extLst>
              <a:ext uri="{FF2B5EF4-FFF2-40B4-BE49-F238E27FC236}">
                <a16:creationId xmlns:a16="http://schemas.microsoft.com/office/drawing/2014/main" id="{576A2ECC-D58A-4488-B5BC-789582F7072F}"/>
              </a:ext>
            </a:extLst>
          </p:cNvPr>
          <p:cNvSpPr>
            <a:spLocks noGrp="1"/>
          </p:cNvSpPr>
          <p:nvPr>
            <p:ph type="sldNum" sz="quarter" idx="12"/>
          </p:nvPr>
        </p:nvSpPr>
        <p:spPr/>
        <p:txBody>
          <a:bodyPr/>
          <a:lstStyle/>
          <a:p>
            <a:pPr>
              <a:defRPr/>
            </a:pPr>
            <a:fld id="{F57F456A-00AF-44E6-8D70-638C0D0130FF}" type="slidenum">
              <a:rPr lang="en-US" altLang="zh-CN" smtClean="0"/>
              <a:pPr>
                <a:defRPr/>
              </a:pPr>
              <a:t>15</a:t>
            </a:fld>
            <a:endParaRPr lang="en-US" altLang="zh-CN"/>
          </a:p>
        </p:txBody>
      </p:sp>
    </p:spTree>
    <p:extLst>
      <p:ext uri="{BB962C8B-B14F-4D97-AF65-F5344CB8AC3E}">
        <p14:creationId xmlns:p14="http://schemas.microsoft.com/office/powerpoint/2010/main" val="17556445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285B11-7610-4058-831C-85B01644B803}"/>
              </a:ext>
            </a:extLst>
          </p:cNvPr>
          <p:cNvSpPr>
            <a:spLocks noGrp="1"/>
          </p:cNvSpPr>
          <p:nvPr>
            <p:ph type="title"/>
          </p:nvPr>
        </p:nvSpPr>
        <p:spPr/>
        <p:txBody>
          <a:bodyPr/>
          <a:lstStyle/>
          <a:p>
            <a:r>
              <a:rPr lang="en-US" dirty="0"/>
              <a:t>Computer Vision vs. End-to-End</a:t>
            </a:r>
            <a:endParaRPr lang="en-SE" dirty="0"/>
          </a:p>
        </p:txBody>
      </p:sp>
      <p:sp>
        <p:nvSpPr>
          <p:cNvPr id="3" name="Content Placeholder 2">
            <a:extLst>
              <a:ext uri="{FF2B5EF4-FFF2-40B4-BE49-F238E27FC236}">
                <a16:creationId xmlns:a16="http://schemas.microsoft.com/office/drawing/2014/main" id="{D8243229-741E-45D9-8C91-4715489FE9AF}"/>
              </a:ext>
            </a:extLst>
          </p:cNvPr>
          <p:cNvSpPr>
            <a:spLocks noGrp="1"/>
          </p:cNvSpPr>
          <p:nvPr>
            <p:ph idx="1"/>
          </p:nvPr>
        </p:nvSpPr>
        <p:spPr>
          <a:xfrm>
            <a:off x="457200" y="1295399"/>
            <a:ext cx="8229600" cy="5234635"/>
          </a:xfrm>
        </p:spPr>
        <p:txBody>
          <a:bodyPr>
            <a:normAutofit fontScale="62500" lnSpcReduction="20000"/>
          </a:bodyPr>
          <a:lstStyle/>
          <a:p>
            <a:r>
              <a:rPr lang="en-US" dirty="0"/>
              <a:t>Computer vision tasks as perception module</a:t>
            </a:r>
          </a:p>
          <a:p>
            <a:pPr lvl="1"/>
            <a:r>
              <a:rPr lang="en-US" dirty="0"/>
              <a:t>Object recognition, depth estimation, optical flow, semantic segmentation…</a:t>
            </a:r>
          </a:p>
          <a:p>
            <a:pPr lvl="1"/>
            <a:r>
              <a:rPr lang="en-US" dirty="0"/>
              <a:t>e.g., train a model (CNN or others) with a large dataset to classify Stop Signs from images.</a:t>
            </a:r>
          </a:p>
          <a:p>
            <a:r>
              <a:rPr lang="en-US" dirty="0"/>
              <a:t>End-to-end approach</a:t>
            </a:r>
          </a:p>
          <a:p>
            <a:pPr lvl="1"/>
            <a:r>
              <a:rPr lang="en-US" dirty="0"/>
              <a:t>Map input images (raw pixels) directly to action, bypassing explicit computer vision tasks. Perceptual capabilities will arise as needed, as a result of training for the specific task. </a:t>
            </a:r>
          </a:p>
          <a:p>
            <a:pPr lvl="1"/>
            <a:r>
              <a:rPr lang="en-US" dirty="0"/>
              <a:t>e.g., if the training dataset is highway driving, then E2E model will never learn features of Stop Signs; </a:t>
            </a:r>
          </a:p>
          <a:p>
            <a:pPr lvl="1"/>
            <a:r>
              <a:rPr lang="en-US" dirty="0"/>
              <a:t>If the training dataset is urbane driving, then E2E model may learn features of Stop Signs implicitly in the intermediate layers of a CNN, during the process of learning the mapping from “Stop Sign” input images to “braking” action.  But there is no explicit classification layer that outputs the label “</a:t>
            </a:r>
            <a:r>
              <a:rPr lang="en-US" dirty="0" err="1"/>
              <a:t>StopSign</a:t>
            </a:r>
            <a:r>
              <a:rPr lang="en-US" dirty="0"/>
              <a:t>”.</a:t>
            </a:r>
          </a:p>
          <a:p>
            <a:r>
              <a:rPr lang="en-US" dirty="0"/>
              <a:t>We report controlled experiments that assess whether specific vision capabilities are useful in mobile sensorimotor systems.</a:t>
            </a:r>
          </a:p>
          <a:p>
            <a:r>
              <a:rPr lang="en-US" dirty="0"/>
              <a:t>Does Computer Vision Matter for Action?</a:t>
            </a:r>
          </a:p>
          <a:p>
            <a:pPr lvl="1"/>
            <a:r>
              <a:rPr lang="en-US" dirty="0">
                <a:hlinkClick r:id="rId3"/>
              </a:rPr>
              <a:t>https://www.youtube.com/watch?v=4MfWa2yZ0Jc</a:t>
            </a:r>
            <a:endParaRPr lang="en-US" dirty="0"/>
          </a:p>
          <a:p>
            <a:endParaRPr lang="en-SE" dirty="0"/>
          </a:p>
        </p:txBody>
      </p:sp>
      <p:sp>
        <p:nvSpPr>
          <p:cNvPr id="4" name="Slide Number Placeholder 3">
            <a:extLst>
              <a:ext uri="{FF2B5EF4-FFF2-40B4-BE49-F238E27FC236}">
                <a16:creationId xmlns:a16="http://schemas.microsoft.com/office/drawing/2014/main" id="{1FCF9448-B3BC-44A2-9823-46B4F099CA1A}"/>
              </a:ext>
            </a:extLst>
          </p:cNvPr>
          <p:cNvSpPr>
            <a:spLocks noGrp="1"/>
          </p:cNvSpPr>
          <p:nvPr>
            <p:ph type="sldNum" sz="quarter" idx="12"/>
          </p:nvPr>
        </p:nvSpPr>
        <p:spPr/>
        <p:txBody>
          <a:bodyPr/>
          <a:lstStyle/>
          <a:p>
            <a:pPr>
              <a:defRPr/>
            </a:pPr>
            <a:fld id="{F57F456A-00AF-44E6-8D70-638C0D0130FF}" type="slidenum">
              <a:rPr lang="en-US" altLang="zh-CN" smtClean="0"/>
              <a:pPr>
                <a:defRPr/>
              </a:pPr>
              <a:t>16</a:t>
            </a:fld>
            <a:endParaRPr lang="en-US" altLang="zh-CN"/>
          </a:p>
        </p:txBody>
      </p:sp>
    </p:spTree>
    <p:extLst>
      <p:ext uri="{BB962C8B-B14F-4D97-AF65-F5344CB8AC3E}">
        <p14:creationId xmlns:p14="http://schemas.microsoft.com/office/powerpoint/2010/main" val="16658093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2072FB-FBD5-4B0A-B5B5-29608390BD6B}"/>
              </a:ext>
            </a:extLst>
          </p:cNvPr>
          <p:cNvSpPr>
            <a:spLocks noGrp="1"/>
          </p:cNvSpPr>
          <p:nvPr>
            <p:ph type="title"/>
          </p:nvPr>
        </p:nvSpPr>
        <p:spPr/>
        <p:txBody>
          <a:bodyPr/>
          <a:lstStyle/>
          <a:p>
            <a:endParaRPr lang="en-SE"/>
          </a:p>
        </p:txBody>
      </p:sp>
      <p:sp>
        <p:nvSpPr>
          <p:cNvPr id="3" name="Content Placeholder 2">
            <a:extLst>
              <a:ext uri="{FF2B5EF4-FFF2-40B4-BE49-F238E27FC236}">
                <a16:creationId xmlns:a16="http://schemas.microsoft.com/office/drawing/2014/main" id="{8C8AB373-58CE-4BBC-BCB8-EF6103B3BDC4}"/>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A8A02FD6-EBF0-46E6-ADF6-8BD5AA50356E}"/>
              </a:ext>
            </a:extLst>
          </p:cNvPr>
          <p:cNvSpPr>
            <a:spLocks noGrp="1"/>
          </p:cNvSpPr>
          <p:nvPr>
            <p:ph type="sldNum" sz="quarter" idx="12"/>
          </p:nvPr>
        </p:nvSpPr>
        <p:spPr/>
        <p:txBody>
          <a:bodyPr/>
          <a:lstStyle/>
          <a:p>
            <a:pPr>
              <a:defRPr/>
            </a:pPr>
            <a:fld id="{F57F456A-00AF-44E6-8D70-638C0D0130FF}" type="slidenum">
              <a:rPr lang="en-US" altLang="zh-CN" smtClean="0"/>
              <a:pPr>
                <a:defRPr/>
              </a:pPr>
              <a:t>17</a:t>
            </a:fld>
            <a:endParaRPr lang="en-US" altLang="zh-CN"/>
          </a:p>
        </p:txBody>
      </p:sp>
      <p:pic>
        <p:nvPicPr>
          <p:cNvPr id="5" name="Picture 4">
            <a:extLst>
              <a:ext uri="{FF2B5EF4-FFF2-40B4-BE49-F238E27FC236}">
                <a16:creationId xmlns:a16="http://schemas.microsoft.com/office/drawing/2014/main" id="{CCE55142-2135-4E31-8657-D1E6047D9B93}"/>
              </a:ext>
            </a:extLst>
          </p:cNvPr>
          <p:cNvPicPr>
            <a:picLocks noChangeAspect="1"/>
          </p:cNvPicPr>
          <p:nvPr/>
        </p:nvPicPr>
        <p:blipFill>
          <a:blip r:embed="rId2"/>
          <a:stretch>
            <a:fillRect/>
          </a:stretch>
        </p:blipFill>
        <p:spPr>
          <a:xfrm>
            <a:off x="821063" y="0"/>
            <a:ext cx="7501873" cy="6858000"/>
          </a:xfrm>
          <a:prstGeom prst="rect">
            <a:avLst/>
          </a:prstGeom>
        </p:spPr>
      </p:pic>
    </p:spTree>
    <p:extLst>
      <p:ext uri="{BB962C8B-B14F-4D97-AF65-F5344CB8AC3E}">
        <p14:creationId xmlns:p14="http://schemas.microsoft.com/office/powerpoint/2010/main" val="17816427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D465C2-B233-4628-B86B-E965CEF22DFC}"/>
              </a:ext>
            </a:extLst>
          </p:cNvPr>
          <p:cNvSpPr>
            <a:spLocks noGrp="1"/>
          </p:cNvSpPr>
          <p:nvPr>
            <p:ph type="title"/>
          </p:nvPr>
        </p:nvSpPr>
        <p:spPr/>
        <p:txBody>
          <a:bodyPr/>
          <a:lstStyle/>
          <a:p>
            <a:r>
              <a:rPr lang="en-US" dirty="0"/>
              <a:t>Performance Evaluation Results</a:t>
            </a:r>
            <a:endParaRPr lang="en-SE" dirty="0"/>
          </a:p>
        </p:txBody>
      </p:sp>
      <p:sp>
        <p:nvSpPr>
          <p:cNvPr id="3" name="Content Placeholder 2">
            <a:extLst>
              <a:ext uri="{FF2B5EF4-FFF2-40B4-BE49-F238E27FC236}">
                <a16:creationId xmlns:a16="http://schemas.microsoft.com/office/drawing/2014/main" id="{8F483225-C5E3-4A8A-91DB-73AA7AC87B53}"/>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E6CDF3AD-C91D-4A92-9CB7-527631217B43}"/>
              </a:ext>
            </a:extLst>
          </p:cNvPr>
          <p:cNvSpPr>
            <a:spLocks noGrp="1"/>
          </p:cNvSpPr>
          <p:nvPr>
            <p:ph type="sldNum" sz="quarter" idx="12"/>
          </p:nvPr>
        </p:nvSpPr>
        <p:spPr/>
        <p:txBody>
          <a:bodyPr/>
          <a:lstStyle/>
          <a:p>
            <a:pPr>
              <a:defRPr/>
            </a:pPr>
            <a:fld id="{F57F456A-00AF-44E6-8D70-638C0D0130FF}" type="slidenum">
              <a:rPr lang="en-US" altLang="zh-CN" smtClean="0"/>
              <a:pPr>
                <a:defRPr/>
              </a:pPr>
              <a:t>18</a:t>
            </a:fld>
            <a:endParaRPr lang="en-US" altLang="zh-CN"/>
          </a:p>
        </p:txBody>
      </p:sp>
      <p:pic>
        <p:nvPicPr>
          <p:cNvPr id="8" name="Picture 7">
            <a:extLst>
              <a:ext uri="{FF2B5EF4-FFF2-40B4-BE49-F238E27FC236}">
                <a16:creationId xmlns:a16="http://schemas.microsoft.com/office/drawing/2014/main" id="{F4697531-76AA-4A10-A8CC-3BD826F2FA40}"/>
              </a:ext>
            </a:extLst>
          </p:cNvPr>
          <p:cNvPicPr>
            <a:picLocks noChangeAspect="1"/>
          </p:cNvPicPr>
          <p:nvPr/>
        </p:nvPicPr>
        <p:blipFill>
          <a:blip r:embed="rId3"/>
          <a:stretch>
            <a:fillRect/>
          </a:stretch>
        </p:blipFill>
        <p:spPr>
          <a:xfrm>
            <a:off x="4782671" y="1143000"/>
            <a:ext cx="4285129" cy="4419600"/>
          </a:xfrm>
          <a:prstGeom prst="rect">
            <a:avLst/>
          </a:prstGeom>
        </p:spPr>
      </p:pic>
      <p:pic>
        <p:nvPicPr>
          <p:cNvPr id="9" name="Picture 8">
            <a:extLst>
              <a:ext uri="{FF2B5EF4-FFF2-40B4-BE49-F238E27FC236}">
                <a16:creationId xmlns:a16="http://schemas.microsoft.com/office/drawing/2014/main" id="{E7AD30A5-87D0-4648-84D2-F96495E5A747}"/>
              </a:ext>
            </a:extLst>
          </p:cNvPr>
          <p:cNvPicPr>
            <a:picLocks noChangeAspect="1"/>
          </p:cNvPicPr>
          <p:nvPr/>
        </p:nvPicPr>
        <p:blipFill>
          <a:blip r:embed="rId4"/>
          <a:stretch>
            <a:fillRect/>
          </a:stretch>
        </p:blipFill>
        <p:spPr>
          <a:xfrm>
            <a:off x="-76199" y="1928921"/>
            <a:ext cx="4858870" cy="2766857"/>
          </a:xfrm>
          <a:prstGeom prst="rect">
            <a:avLst/>
          </a:prstGeom>
        </p:spPr>
      </p:pic>
    </p:spTree>
    <p:extLst>
      <p:ext uri="{BB962C8B-B14F-4D97-AF65-F5344CB8AC3E}">
        <p14:creationId xmlns:p14="http://schemas.microsoft.com/office/powerpoint/2010/main" val="22529984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AFB503-D673-42B3-B6A8-0A59836BEB86}"/>
              </a:ext>
            </a:extLst>
          </p:cNvPr>
          <p:cNvSpPr>
            <a:spLocks noGrp="1"/>
          </p:cNvSpPr>
          <p:nvPr>
            <p:ph type="title"/>
          </p:nvPr>
        </p:nvSpPr>
        <p:spPr/>
        <p:txBody>
          <a:bodyPr/>
          <a:lstStyle/>
          <a:p>
            <a:r>
              <a:rPr lang="en-US" dirty="0"/>
              <a:t>Conclusions</a:t>
            </a:r>
            <a:endParaRPr lang="en-SE" dirty="0"/>
          </a:p>
        </p:txBody>
      </p:sp>
      <p:sp>
        <p:nvSpPr>
          <p:cNvPr id="3" name="Content Placeholder 2">
            <a:extLst>
              <a:ext uri="{FF2B5EF4-FFF2-40B4-BE49-F238E27FC236}">
                <a16:creationId xmlns:a16="http://schemas.microsoft.com/office/drawing/2014/main" id="{EC01B962-49FF-4EC6-B631-3E67D0C334BB}"/>
              </a:ext>
            </a:extLst>
          </p:cNvPr>
          <p:cNvSpPr>
            <a:spLocks noGrp="1"/>
          </p:cNvSpPr>
          <p:nvPr>
            <p:ph idx="1"/>
          </p:nvPr>
        </p:nvSpPr>
        <p:spPr>
          <a:xfrm>
            <a:off x="457200" y="1295400"/>
            <a:ext cx="8229600" cy="5334000"/>
          </a:xfrm>
        </p:spPr>
        <p:txBody>
          <a:bodyPr>
            <a:normAutofit fontScale="92500" lnSpcReduction="20000"/>
          </a:bodyPr>
          <a:lstStyle/>
          <a:p>
            <a:r>
              <a:rPr lang="en-US" dirty="0">
                <a:solidFill>
                  <a:srgbClr val="C00000"/>
                </a:solidFill>
              </a:rPr>
              <a:t>Computer vision does matter.</a:t>
            </a:r>
            <a:r>
              <a:rPr lang="en-US" dirty="0"/>
              <a:t> </a:t>
            </a:r>
          </a:p>
          <a:p>
            <a:r>
              <a:rPr lang="en-US" dirty="0"/>
              <a:t>When agents are provided with representations studied in computer vision, they achieve higher performance in sensorimotor tasks.</a:t>
            </a:r>
          </a:p>
          <a:p>
            <a:r>
              <a:rPr lang="en-US" dirty="0"/>
              <a:t>Some computer vision capabilities appear to be more impactful for mobile sensorimotor operation than others. Specifically, </a:t>
            </a:r>
            <a:r>
              <a:rPr lang="en-US" dirty="0">
                <a:solidFill>
                  <a:srgbClr val="C00000"/>
                </a:solidFill>
              </a:rPr>
              <a:t>depth estimation </a:t>
            </a:r>
            <a:r>
              <a:rPr lang="en-US" dirty="0"/>
              <a:t>and</a:t>
            </a:r>
            <a:r>
              <a:rPr lang="en-US" dirty="0">
                <a:solidFill>
                  <a:srgbClr val="C00000"/>
                </a:solidFill>
              </a:rPr>
              <a:t> semantic segmentation </a:t>
            </a:r>
            <a:r>
              <a:rPr lang="en-US" dirty="0"/>
              <a:t>provide the highest boost in task performance.</a:t>
            </a:r>
          </a:p>
          <a:p>
            <a:r>
              <a:rPr lang="en-US" dirty="0"/>
              <a:t>My thoughts: this explains rising popularity of mid-to-mid over end-to-end approaches.</a:t>
            </a:r>
            <a:endParaRPr lang="en-SE" dirty="0"/>
          </a:p>
        </p:txBody>
      </p:sp>
      <p:sp>
        <p:nvSpPr>
          <p:cNvPr id="4" name="Slide Number Placeholder 3">
            <a:extLst>
              <a:ext uri="{FF2B5EF4-FFF2-40B4-BE49-F238E27FC236}">
                <a16:creationId xmlns:a16="http://schemas.microsoft.com/office/drawing/2014/main" id="{7A3DBE27-7D51-44E6-8DDB-98F1715BFD2A}"/>
              </a:ext>
            </a:extLst>
          </p:cNvPr>
          <p:cNvSpPr>
            <a:spLocks noGrp="1"/>
          </p:cNvSpPr>
          <p:nvPr>
            <p:ph type="sldNum" sz="quarter" idx="12"/>
          </p:nvPr>
        </p:nvSpPr>
        <p:spPr/>
        <p:txBody>
          <a:bodyPr/>
          <a:lstStyle/>
          <a:p>
            <a:pPr>
              <a:defRPr/>
            </a:pPr>
            <a:fld id="{F57F456A-00AF-44E6-8D70-638C0D0130FF}" type="slidenum">
              <a:rPr lang="en-US" altLang="zh-CN" smtClean="0"/>
              <a:pPr>
                <a:defRPr/>
              </a:pPr>
              <a:t>19</a:t>
            </a:fld>
            <a:endParaRPr lang="en-US" altLang="zh-CN"/>
          </a:p>
        </p:txBody>
      </p:sp>
    </p:spTree>
    <p:extLst>
      <p:ext uri="{BB962C8B-B14F-4D97-AF65-F5344CB8AC3E}">
        <p14:creationId xmlns:p14="http://schemas.microsoft.com/office/powerpoint/2010/main" val="21289976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D87D6-DA2C-ADA5-4525-B30CF5880B17}"/>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3C33B7D5-9424-69F4-5BAD-C996076BBBDF}"/>
              </a:ext>
            </a:extLst>
          </p:cNvPr>
          <p:cNvSpPr>
            <a:spLocks noGrp="1"/>
          </p:cNvSpPr>
          <p:nvPr>
            <p:ph idx="1"/>
          </p:nvPr>
        </p:nvSpPr>
        <p:spPr/>
        <p:txBody>
          <a:bodyPr/>
          <a:lstStyle/>
          <a:p>
            <a:r>
              <a:rPr lang="en-US" dirty="0">
                <a:solidFill>
                  <a:srgbClr val="C00000"/>
                </a:solidFill>
              </a:rPr>
              <a:t>Introduction to IL and IRL</a:t>
            </a:r>
          </a:p>
          <a:p>
            <a:r>
              <a:rPr lang="en-US" dirty="0"/>
              <a:t>Paper discussions</a:t>
            </a:r>
            <a:endParaRPr lang="en-SE" dirty="0"/>
          </a:p>
        </p:txBody>
      </p:sp>
      <p:sp>
        <p:nvSpPr>
          <p:cNvPr id="4" name="Slide Number Placeholder 3">
            <a:extLst>
              <a:ext uri="{FF2B5EF4-FFF2-40B4-BE49-F238E27FC236}">
                <a16:creationId xmlns:a16="http://schemas.microsoft.com/office/drawing/2014/main" id="{128B56CB-E0D3-2E5D-0A99-79427C476073}"/>
              </a:ext>
            </a:extLst>
          </p:cNvPr>
          <p:cNvSpPr>
            <a:spLocks noGrp="1"/>
          </p:cNvSpPr>
          <p:nvPr>
            <p:ph type="sldNum" sz="quarter" idx="12"/>
          </p:nvPr>
        </p:nvSpPr>
        <p:spPr/>
        <p:txBody>
          <a:bodyPr/>
          <a:lstStyle/>
          <a:p>
            <a:pPr>
              <a:defRPr/>
            </a:pPr>
            <a:fld id="{F57F456A-00AF-44E6-8D70-638C0D0130FF}" type="slidenum">
              <a:rPr lang="en-US" altLang="zh-CN" smtClean="0"/>
              <a:pPr>
                <a:defRPr/>
              </a:pPr>
              <a:t>2</a:t>
            </a:fld>
            <a:endParaRPr lang="en-US" altLang="zh-CN"/>
          </a:p>
        </p:txBody>
      </p:sp>
    </p:spTree>
    <p:extLst>
      <p:ext uri="{BB962C8B-B14F-4D97-AF65-F5344CB8AC3E}">
        <p14:creationId xmlns:p14="http://schemas.microsoft.com/office/powerpoint/2010/main" val="5050801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509218-16F7-413E-9D50-40CDFF550906}"/>
              </a:ext>
            </a:extLst>
          </p:cNvPr>
          <p:cNvSpPr>
            <a:spLocks noGrp="1"/>
          </p:cNvSpPr>
          <p:nvPr>
            <p:ph type="title"/>
          </p:nvPr>
        </p:nvSpPr>
        <p:spPr/>
        <p:txBody>
          <a:bodyPr/>
          <a:lstStyle/>
          <a:p>
            <a:r>
              <a:rPr lang="en-US" dirty="0" err="1">
                <a:solidFill>
                  <a:srgbClr val="FF0000"/>
                </a:solidFill>
              </a:rPr>
              <a:t>PilotNet</a:t>
            </a:r>
            <a:r>
              <a:rPr lang="en-US" dirty="0">
                <a:solidFill>
                  <a:srgbClr val="FF0000"/>
                </a:solidFill>
              </a:rPr>
              <a:t> [Bojarski 2016]</a:t>
            </a:r>
            <a:endParaRPr lang="en-SE" dirty="0">
              <a:solidFill>
                <a:srgbClr val="FF0000"/>
              </a:solidFill>
            </a:endParaRPr>
          </a:p>
        </p:txBody>
      </p:sp>
      <p:sp>
        <p:nvSpPr>
          <p:cNvPr id="3" name="Content Placeholder 2">
            <a:extLst>
              <a:ext uri="{FF2B5EF4-FFF2-40B4-BE49-F238E27FC236}">
                <a16:creationId xmlns:a16="http://schemas.microsoft.com/office/drawing/2014/main" id="{95EB2BB2-125E-45AE-B63B-05A09F079E11}"/>
              </a:ext>
            </a:extLst>
          </p:cNvPr>
          <p:cNvSpPr>
            <a:spLocks noGrp="1"/>
          </p:cNvSpPr>
          <p:nvPr>
            <p:ph idx="1"/>
          </p:nvPr>
        </p:nvSpPr>
        <p:spPr>
          <a:xfrm>
            <a:off x="457200" y="1295400"/>
            <a:ext cx="8229600" cy="5105400"/>
          </a:xfrm>
        </p:spPr>
        <p:txBody>
          <a:bodyPr/>
          <a:lstStyle/>
          <a:p>
            <a:pPr algn="just"/>
            <a:r>
              <a:rPr lang="en-US" dirty="0"/>
              <a:t>Bojarski M, Del Testa D, </a:t>
            </a:r>
            <a:r>
              <a:rPr lang="en-US" dirty="0" err="1"/>
              <a:t>Dworakowski</a:t>
            </a:r>
            <a:r>
              <a:rPr lang="en-US" dirty="0"/>
              <a:t> D, et al. End to end learning for self-driving cars[J]. </a:t>
            </a:r>
            <a:r>
              <a:rPr lang="en-US" dirty="0" err="1"/>
              <a:t>arXiv</a:t>
            </a:r>
            <a:r>
              <a:rPr lang="en-US" dirty="0"/>
              <a:t> preprint arXiv:1604.07316, 2016.</a:t>
            </a:r>
            <a:endParaRPr lang="en-US" sz="4400" dirty="0"/>
          </a:p>
        </p:txBody>
      </p:sp>
      <p:sp>
        <p:nvSpPr>
          <p:cNvPr id="4" name="Slide Number Placeholder 3">
            <a:extLst>
              <a:ext uri="{FF2B5EF4-FFF2-40B4-BE49-F238E27FC236}">
                <a16:creationId xmlns:a16="http://schemas.microsoft.com/office/drawing/2014/main" id="{25AC0CB8-1E74-432A-9D82-4E118FF9E17F}"/>
              </a:ext>
            </a:extLst>
          </p:cNvPr>
          <p:cNvSpPr>
            <a:spLocks noGrp="1"/>
          </p:cNvSpPr>
          <p:nvPr>
            <p:ph type="sldNum" sz="quarter" idx="12"/>
          </p:nvPr>
        </p:nvSpPr>
        <p:spPr/>
        <p:txBody>
          <a:bodyPr/>
          <a:lstStyle/>
          <a:p>
            <a:pPr>
              <a:defRPr/>
            </a:pPr>
            <a:fld id="{F57F456A-00AF-44E6-8D70-638C0D0130FF}" type="slidenum">
              <a:rPr lang="en-US" altLang="zh-CN" smtClean="0"/>
              <a:pPr>
                <a:defRPr/>
              </a:pPr>
              <a:t>20</a:t>
            </a:fld>
            <a:endParaRPr lang="en-US" altLang="zh-CN"/>
          </a:p>
        </p:txBody>
      </p:sp>
      <p:pic>
        <p:nvPicPr>
          <p:cNvPr id="5" name="Picture 4">
            <a:extLst>
              <a:ext uri="{FF2B5EF4-FFF2-40B4-BE49-F238E27FC236}">
                <a16:creationId xmlns:a16="http://schemas.microsoft.com/office/drawing/2014/main" id="{6DFC8D63-7072-48D9-954B-D3569777F9FA}"/>
              </a:ext>
            </a:extLst>
          </p:cNvPr>
          <p:cNvPicPr>
            <a:picLocks noChangeAspect="1"/>
          </p:cNvPicPr>
          <p:nvPr/>
        </p:nvPicPr>
        <p:blipFill>
          <a:blip r:embed="rId3"/>
          <a:stretch>
            <a:fillRect/>
          </a:stretch>
        </p:blipFill>
        <p:spPr>
          <a:xfrm>
            <a:off x="-7289" y="4220814"/>
            <a:ext cx="9144000" cy="1656111"/>
          </a:xfrm>
          <a:prstGeom prst="rect">
            <a:avLst/>
          </a:prstGeom>
        </p:spPr>
      </p:pic>
      <p:sp>
        <p:nvSpPr>
          <p:cNvPr id="6" name="TextBox 5">
            <a:extLst>
              <a:ext uri="{FF2B5EF4-FFF2-40B4-BE49-F238E27FC236}">
                <a16:creationId xmlns:a16="http://schemas.microsoft.com/office/drawing/2014/main" id="{2A6FC8AF-ACB9-49FD-B27A-44C0FFF4CC08}"/>
              </a:ext>
            </a:extLst>
          </p:cNvPr>
          <p:cNvSpPr txBox="1"/>
          <p:nvPr/>
        </p:nvSpPr>
        <p:spPr>
          <a:xfrm>
            <a:off x="2495298" y="5876925"/>
            <a:ext cx="4138825" cy="369332"/>
          </a:xfrm>
          <a:prstGeom prst="rect">
            <a:avLst/>
          </a:prstGeom>
          <a:noFill/>
        </p:spPr>
        <p:txBody>
          <a:bodyPr wrap="none" rtlCol="0">
            <a:spAutoFit/>
          </a:bodyPr>
          <a:lstStyle/>
          <a:p>
            <a:r>
              <a:rPr lang="en-US" dirty="0"/>
              <a:t>End-to-End Driving (NVIDIA’s </a:t>
            </a:r>
            <a:r>
              <a:rPr lang="en-US" dirty="0" err="1"/>
              <a:t>PilotNet</a:t>
            </a:r>
            <a:r>
              <a:rPr lang="en-US" dirty="0"/>
              <a:t>)</a:t>
            </a:r>
            <a:endParaRPr lang="en-SE" dirty="0"/>
          </a:p>
        </p:txBody>
      </p:sp>
    </p:spTree>
    <p:extLst>
      <p:ext uri="{BB962C8B-B14F-4D97-AF65-F5344CB8AC3E}">
        <p14:creationId xmlns:p14="http://schemas.microsoft.com/office/powerpoint/2010/main" val="42306509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EE4438-1913-4DF2-B678-25E2A3776793}"/>
              </a:ext>
            </a:extLst>
          </p:cNvPr>
          <p:cNvSpPr>
            <a:spLocks noGrp="1"/>
          </p:cNvSpPr>
          <p:nvPr>
            <p:ph type="title"/>
          </p:nvPr>
        </p:nvSpPr>
        <p:spPr/>
        <p:txBody>
          <a:bodyPr/>
          <a:lstStyle/>
          <a:p>
            <a:r>
              <a:rPr lang="en-US" dirty="0"/>
              <a:t>Training Method</a:t>
            </a:r>
            <a:endParaRPr lang="en-SE" dirty="0"/>
          </a:p>
        </p:txBody>
      </p:sp>
      <p:sp>
        <p:nvSpPr>
          <p:cNvPr id="3" name="Content Placeholder 2">
            <a:extLst>
              <a:ext uri="{FF2B5EF4-FFF2-40B4-BE49-F238E27FC236}">
                <a16:creationId xmlns:a16="http://schemas.microsoft.com/office/drawing/2014/main" id="{ADD4EF7D-4F6B-4880-9A7C-7670400D9215}"/>
              </a:ext>
            </a:extLst>
          </p:cNvPr>
          <p:cNvSpPr>
            <a:spLocks noGrp="1"/>
          </p:cNvSpPr>
          <p:nvPr>
            <p:ph idx="1"/>
          </p:nvPr>
        </p:nvSpPr>
        <p:spPr>
          <a:xfrm>
            <a:off x="457200" y="1295400"/>
            <a:ext cx="8229600" cy="2430685"/>
          </a:xfrm>
        </p:spPr>
        <p:txBody>
          <a:bodyPr>
            <a:normAutofit fontScale="62500" lnSpcReduction="20000"/>
          </a:bodyPr>
          <a:lstStyle/>
          <a:p>
            <a:r>
              <a:rPr lang="en-US" dirty="0"/>
              <a:t>End-to-End model trained with Imitation Learning (BC)</a:t>
            </a:r>
          </a:p>
          <a:p>
            <a:pPr lvl="1"/>
            <a:r>
              <a:rPr lang="en-US" dirty="0"/>
              <a:t>Human drives vehicle</a:t>
            </a:r>
          </a:p>
          <a:p>
            <a:pPr lvl="1"/>
            <a:r>
              <a:rPr lang="en-US" dirty="0"/>
              <a:t>Record sensor data and human actuator commands as training pairs</a:t>
            </a:r>
          </a:p>
          <a:p>
            <a:pPr lvl="1"/>
            <a:r>
              <a:rPr lang="en-US" dirty="0"/>
              <a:t>Train a DNN to map sensor data to actuator commands, mimicking a human. (</a:t>
            </a:r>
            <a:r>
              <a:rPr lang="en-US" dirty="0" err="1"/>
              <a:t>PilotNet</a:t>
            </a:r>
            <a:r>
              <a:rPr lang="en-US" dirty="0"/>
              <a:t> controls steering only. I think acceleration/braking are controlled separately, but the paper did not say how.)</a:t>
            </a:r>
          </a:p>
          <a:p>
            <a:r>
              <a:rPr lang="en-US" dirty="0" err="1"/>
              <a:t>PilotNet</a:t>
            </a:r>
            <a:r>
              <a:rPr lang="en-US" dirty="0"/>
              <a:t> driving video:</a:t>
            </a:r>
          </a:p>
          <a:p>
            <a:pPr lvl="1"/>
            <a:r>
              <a:rPr lang="en-US" dirty="0">
                <a:hlinkClick r:id="rId3"/>
              </a:rPr>
              <a:t>https://www.youtube.com/watch?v=_N7nC-8YxzE</a:t>
            </a:r>
            <a:endParaRPr lang="en-US" dirty="0"/>
          </a:p>
        </p:txBody>
      </p:sp>
      <p:sp>
        <p:nvSpPr>
          <p:cNvPr id="4" name="Slide Number Placeholder 3">
            <a:extLst>
              <a:ext uri="{FF2B5EF4-FFF2-40B4-BE49-F238E27FC236}">
                <a16:creationId xmlns:a16="http://schemas.microsoft.com/office/drawing/2014/main" id="{3796703D-58CC-4566-9390-28C24E397905}"/>
              </a:ext>
            </a:extLst>
          </p:cNvPr>
          <p:cNvSpPr>
            <a:spLocks noGrp="1"/>
          </p:cNvSpPr>
          <p:nvPr>
            <p:ph type="sldNum" sz="quarter" idx="12"/>
          </p:nvPr>
        </p:nvSpPr>
        <p:spPr/>
        <p:txBody>
          <a:bodyPr/>
          <a:lstStyle/>
          <a:p>
            <a:pPr>
              <a:defRPr/>
            </a:pPr>
            <a:fld id="{F57F456A-00AF-44E6-8D70-638C0D0130FF}" type="slidenum">
              <a:rPr lang="en-US" altLang="zh-CN" smtClean="0"/>
              <a:pPr>
                <a:defRPr/>
              </a:pPr>
              <a:t>21</a:t>
            </a:fld>
            <a:endParaRPr lang="en-US" altLang="zh-CN"/>
          </a:p>
        </p:txBody>
      </p:sp>
      <p:pic>
        <p:nvPicPr>
          <p:cNvPr id="12290" name="Picture 2">
            <a:extLst>
              <a:ext uri="{FF2B5EF4-FFF2-40B4-BE49-F238E27FC236}">
                <a16:creationId xmlns:a16="http://schemas.microsoft.com/office/drawing/2014/main" id="{A3EC8764-BDE6-48C1-97CE-F44520C29FE7}"/>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1562099" y="3704748"/>
            <a:ext cx="6019800" cy="287445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0A8B9CC4-5F15-4D22-893A-FB0DD7509ED1}"/>
              </a:ext>
            </a:extLst>
          </p:cNvPr>
          <p:cNvSpPr/>
          <p:nvPr/>
        </p:nvSpPr>
        <p:spPr>
          <a:xfrm>
            <a:off x="3554734" y="6583362"/>
            <a:ext cx="2034531" cy="246221"/>
          </a:xfrm>
          <a:prstGeom prst="rect">
            <a:avLst/>
          </a:prstGeom>
        </p:spPr>
        <p:txBody>
          <a:bodyPr wrap="none">
            <a:spAutoFit/>
          </a:bodyPr>
          <a:lstStyle/>
          <a:p>
            <a:r>
              <a:rPr lang="en-SE" sz="1000" dirty="0"/>
              <a:t>https://github.com/lhzlhz/PilotNet</a:t>
            </a:r>
          </a:p>
        </p:txBody>
      </p:sp>
    </p:spTree>
    <p:extLst>
      <p:ext uri="{BB962C8B-B14F-4D97-AF65-F5344CB8AC3E}">
        <p14:creationId xmlns:p14="http://schemas.microsoft.com/office/powerpoint/2010/main" val="28978351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EC18E7-DD27-4788-A0B1-EE3B3CC4ABA0}"/>
              </a:ext>
            </a:extLst>
          </p:cNvPr>
          <p:cNvSpPr>
            <a:spLocks noGrp="1"/>
          </p:cNvSpPr>
          <p:nvPr>
            <p:ph type="title"/>
          </p:nvPr>
        </p:nvSpPr>
        <p:spPr/>
        <p:txBody>
          <a:bodyPr/>
          <a:lstStyle/>
          <a:p>
            <a:r>
              <a:rPr lang="en-US" dirty="0"/>
              <a:t>Data Collection System</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EE72F28-91E7-4058-B4E9-FC973211555E}"/>
                  </a:ext>
                </a:extLst>
              </p:cNvPr>
              <p:cNvSpPr>
                <a:spLocks noGrp="1"/>
              </p:cNvSpPr>
              <p:nvPr>
                <p:ph idx="1"/>
              </p:nvPr>
            </p:nvSpPr>
            <p:spPr>
              <a:xfrm>
                <a:off x="304800" y="1012556"/>
                <a:ext cx="8382000" cy="2812213"/>
              </a:xfrm>
            </p:spPr>
            <p:txBody>
              <a:bodyPr>
                <a:normAutofit fontScale="47500" lnSpcReduction="20000"/>
              </a:bodyPr>
              <a:lstStyle/>
              <a:p>
                <a:r>
                  <a:rPr lang="en-US" dirty="0"/>
                  <a:t>Three cameras are mounted behind the windshield of the data-acquisition car, and timestamped video from the cameras is captured simultaneously with the steering angle applied by the human driver. The steering command is obtained by tapping into the vehicle’s Controller Area Network (CAN) bus. </a:t>
                </a:r>
              </a:p>
              <a:p>
                <a:r>
                  <a:rPr lang="en-US" dirty="0"/>
                  <a:t>In order to make our system independent of the car geometry, we represent the steering command as </a:t>
                </a:r>
                <a14:m>
                  <m:oMath xmlns:m="http://schemas.openxmlformats.org/officeDocument/2006/math">
                    <m:f>
                      <m:fPr>
                        <m:ctrlPr>
                          <a:rPr lang="en-US" i="1" dirty="0" smtClean="0">
                            <a:latin typeface="Cambria Math" panose="02040503050406030204" pitchFamily="18" charset="0"/>
                          </a:rPr>
                        </m:ctrlPr>
                      </m:fPr>
                      <m:num>
                        <m:r>
                          <a:rPr lang="en-US" i="1" dirty="0" smtClean="0">
                            <a:latin typeface="Cambria Math" panose="02040503050406030204" pitchFamily="18" charset="0"/>
                          </a:rPr>
                          <m:t>1</m:t>
                        </m:r>
                      </m:num>
                      <m:den>
                        <m:r>
                          <a:rPr lang="en-US" b="0" i="1" dirty="0" smtClean="0">
                            <a:latin typeface="Cambria Math" panose="02040503050406030204" pitchFamily="18" charset="0"/>
                          </a:rPr>
                          <m:t>𝑅</m:t>
                        </m:r>
                      </m:den>
                    </m:f>
                  </m:oMath>
                </a14:m>
                <a:r>
                  <a:rPr lang="en-US" dirty="0"/>
                  <a:t>, where </a:t>
                </a:r>
                <a14:m>
                  <m:oMath xmlns:m="http://schemas.openxmlformats.org/officeDocument/2006/math">
                    <m:r>
                      <a:rPr lang="en-US" b="0" i="1" dirty="0" smtClean="0">
                        <a:latin typeface="Cambria Math" panose="02040503050406030204" pitchFamily="18" charset="0"/>
                      </a:rPr>
                      <m:t>𝑅</m:t>
                    </m:r>
                  </m:oMath>
                </a14:m>
                <a:r>
                  <a:rPr lang="en-US" dirty="0"/>
                  <a:t> is the turning radius in meters. We use </a:t>
                </a:r>
                <a14:m>
                  <m:oMath xmlns:m="http://schemas.openxmlformats.org/officeDocument/2006/math">
                    <m:f>
                      <m:fPr>
                        <m:ctrlPr>
                          <a:rPr lang="en-US" i="1" dirty="0">
                            <a:latin typeface="Cambria Math" panose="02040503050406030204" pitchFamily="18" charset="0"/>
                          </a:rPr>
                        </m:ctrlPr>
                      </m:fPr>
                      <m:num>
                        <m:r>
                          <a:rPr lang="en-US" i="1" dirty="0">
                            <a:latin typeface="Cambria Math" panose="02040503050406030204" pitchFamily="18" charset="0"/>
                          </a:rPr>
                          <m:t>1</m:t>
                        </m:r>
                      </m:num>
                      <m:den>
                        <m:r>
                          <a:rPr lang="en-US" i="1" dirty="0">
                            <a:latin typeface="Cambria Math" panose="02040503050406030204" pitchFamily="18" charset="0"/>
                          </a:rPr>
                          <m:t>𝑅</m:t>
                        </m:r>
                      </m:den>
                    </m:f>
                    <m:r>
                      <a:rPr lang="en-US" i="1" dirty="0">
                        <a:latin typeface="Cambria Math" panose="02040503050406030204" pitchFamily="18" charset="0"/>
                      </a:rPr>
                      <m:t> </m:t>
                    </m:r>
                  </m:oMath>
                </a14:m>
                <a:r>
                  <a:rPr lang="en-US" dirty="0"/>
                  <a:t>instead of </a:t>
                </a:r>
                <a14:m>
                  <m:oMath xmlns:m="http://schemas.openxmlformats.org/officeDocument/2006/math">
                    <m:r>
                      <a:rPr lang="en-US" i="1" dirty="0">
                        <a:latin typeface="Cambria Math" panose="02040503050406030204" pitchFamily="18" charset="0"/>
                      </a:rPr>
                      <m:t>𝑅</m:t>
                    </m:r>
                  </m:oMath>
                </a14:m>
                <a:r>
                  <a:rPr lang="en-US" dirty="0"/>
                  <a:t> to prevent a singularity when driving straight (the turning radius for driving straight is infinity). </a:t>
                </a:r>
                <a14:m>
                  <m:oMath xmlns:m="http://schemas.openxmlformats.org/officeDocument/2006/math">
                    <m:f>
                      <m:fPr>
                        <m:ctrlPr>
                          <a:rPr lang="en-US" i="1" dirty="0">
                            <a:latin typeface="Cambria Math" panose="02040503050406030204" pitchFamily="18" charset="0"/>
                          </a:rPr>
                        </m:ctrlPr>
                      </m:fPr>
                      <m:num>
                        <m:r>
                          <a:rPr lang="en-US" i="1" dirty="0">
                            <a:latin typeface="Cambria Math" panose="02040503050406030204" pitchFamily="18" charset="0"/>
                          </a:rPr>
                          <m:t>1</m:t>
                        </m:r>
                      </m:num>
                      <m:den>
                        <m:r>
                          <a:rPr lang="en-US" i="1" dirty="0">
                            <a:latin typeface="Cambria Math" panose="02040503050406030204" pitchFamily="18" charset="0"/>
                          </a:rPr>
                          <m:t>𝑅</m:t>
                        </m:r>
                      </m:den>
                    </m:f>
                    <m:r>
                      <a:rPr lang="en-US" i="1" dirty="0">
                        <a:latin typeface="Cambria Math" panose="02040503050406030204" pitchFamily="18" charset="0"/>
                      </a:rPr>
                      <m:t> </m:t>
                    </m:r>
                  </m:oMath>
                </a14:m>
                <a:r>
                  <a:rPr lang="en-US" dirty="0"/>
                  <a:t> smoothly transitions through zero from left turns (negative values) to right turns (positive values).</a:t>
                </a:r>
              </a:p>
              <a:p>
                <a:r>
                  <a:rPr lang="en-US" dirty="0"/>
                  <a:t>Training data contains single images sampled from the video, paired with the corresponding steering command (</a:t>
                </a:r>
                <a14:m>
                  <m:oMath xmlns:m="http://schemas.openxmlformats.org/officeDocument/2006/math">
                    <m:f>
                      <m:fPr>
                        <m:ctrlPr>
                          <a:rPr lang="en-US" i="1" dirty="0">
                            <a:latin typeface="Cambria Math" panose="02040503050406030204" pitchFamily="18" charset="0"/>
                          </a:rPr>
                        </m:ctrlPr>
                      </m:fPr>
                      <m:num>
                        <m:r>
                          <a:rPr lang="en-US" i="1" dirty="0">
                            <a:latin typeface="Cambria Math" panose="02040503050406030204" pitchFamily="18" charset="0"/>
                          </a:rPr>
                          <m:t>1</m:t>
                        </m:r>
                      </m:num>
                      <m:den>
                        <m:r>
                          <a:rPr lang="en-US" i="1" dirty="0">
                            <a:latin typeface="Cambria Math" panose="02040503050406030204" pitchFamily="18" charset="0"/>
                          </a:rPr>
                          <m:t>𝑅</m:t>
                        </m:r>
                      </m:den>
                    </m:f>
                  </m:oMath>
                </a14:m>
                <a:r>
                  <a:rPr lang="en-US" dirty="0"/>
                  <a:t>).</a:t>
                </a:r>
                <a:endParaRPr lang="en-SE" dirty="0"/>
              </a:p>
            </p:txBody>
          </p:sp>
        </mc:Choice>
        <mc:Fallback xmlns="">
          <p:sp>
            <p:nvSpPr>
              <p:cNvPr id="3" name="Content Placeholder 2">
                <a:extLst>
                  <a:ext uri="{FF2B5EF4-FFF2-40B4-BE49-F238E27FC236}">
                    <a16:creationId xmlns:a16="http://schemas.microsoft.com/office/drawing/2014/main" id="{3EE72F28-91E7-4058-B4E9-FC973211555E}"/>
                  </a:ext>
                </a:extLst>
              </p:cNvPr>
              <p:cNvSpPr>
                <a:spLocks noGrp="1" noRot="1" noChangeAspect="1" noMove="1" noResize="1" noEditPoints="1" noAdjustHandles="1" noChangeArrowheads="1" noChangeShapeType="1" noTextEdit="1"/>
              </p:cNvSpPr>
              <p:nvPr>
                <p:ph idx="1"/>
              </p:nvPr>
            </p:nvSpPr>
            <p:spPr>
              <a:xfrm>
                <a:off x="304800" y="1012556"/>
                <a:ext cx="8382000" cy="2812213"/>
              </a:xfrm>
              <a:blipFill>
                <a:blip r:embed="rId2"/>
                <a:stretch>
                  <a:fillRect l="-218" t="-1952" r="-7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BC94474E-DA28-41E6-9BFC-D38E75555CA2}"/>
              </a:ext>
            </a:extLst>
          </p:cNvPr>
          <p:cNvSpPr>
            <a:spLocks noGrp="1"/>
          </p:cNvSpPr>
          <p:nvPr>
            <p:ph type="sldNum" sz="quarter" idx="12"/>
          </p:nvPr>
        </p:nvSpPr>
        <p:spPr/>
        <p:txBody>
          <a:bodyPr/>
          <a:lstStyle/>
          <a:p>
            <a:pPr>
              <a:defRPr/>
            </a:pPr>
            <a:fld id="{F57F456A-00AF-44E6-8D70-638C0D0130FF}" type="slidenum">
              <a:rPr lang="en-US" altLang="zh-CN" smtClean="0"/>
              <a:pPr>
                <a:defRPr/>
              </a:pPr>
              <a:t>22</a:t>
            </a:fld>
            <a:endParaRPr lang="en-US" altLang="zh-CN"/>
          </a:p>
        </p:txBody>
      </p:sp>
      <p:pic>
        <p:nvPicPr>
          <p:cNvPr id="13314" name="Picture 2" descr="Figure 1: High-level view of the data collection system.">
            <a:extLst>
              <a:ext uri="{FF2B5EF4-FFF2-40B4-BE49-F238E27FC236}">
                <a16:creationId xmlns:a16="http://schemas.microsoft.com/office/drawing/2014/main" id="{171854D9-5A09-415C-B654-0AF2525240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3490122"/>
            <a:ext cx="4419600" cy="2910986"/>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3E50D923-34AA-4E06-8D82-9F806E4BE3BD}"/>
              </a:ext>
            </a:extLst>
          </p:cNvPr>
          <p:cNvSpPr/>
          <p:nvPr/>
        </p:nvSpPr>
        <p:spPr>
          <a:xfrm>
            <a:off x="2819400" y="6553200"/>
            <a:ext cx="3505200" cy="246221"/>
          </a:xfrm>
          <a:prstGeom prst="rect">
            <a:avLst/>
          </a:prstGeom>
        </p:spPr>
        <p:txBody>
          <a:bodyPr wrap="square">
            <a:spAutoFit/>
          </a:bodyPr>
          <a:lstStyle/>
          <a:p>
            <a:r>
              <a:rPr lang="en-SE" sz="1000" dirty="0"/>
              <a:t>https://devblogs.nvidia.com/deep-learning-self-driving-cars/</a:t>
            </a:r>
          </a:p>
        </p:txBody>
      </p:sp>
      <p:pic>
        <p:nvPicPr>
          <p:cNvPr id="8" name="Picture 7">
            <a:extLst>
              <a:ext uri="{FF2B5EF4-FFF2-40B4-BE49-F238E27FC236}">
                <a16:creationId xmlns:a16="http://schemas.microsoft.com/office/drawing/2014/main" id="{1557612C-CFD7-44A9-9061-9C51E02FEAC9}"/>
              </a:ext>
            </a:extLst>
          </p:cNvPr>
          <p:cNvPicPr>
            <a:picLocks noChangeAspect="1"/>
          </p:cNvPicPr>
          <p:nvPr/>
        </p:nvPicPr>
        <p:blipFill>
          <a:blip r:embed="rId4"/>
          <a:stretch>
            <a:fillRect/>
          </a:stretch>
        </p:blipFill>
        <p:spPr>
          <a:xfrm>
            <a:off x="5018982" y="4044248"/>
            <a:ext cx="3830435" cy="2289473"/>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FE0CB7A-9205-4FE6-A818-A21BE0E8259A}"/>
                  </a:ext>
                </a:extLst>
              </p:cNvPr>
              <p:cNvSpPr txBox="1"/>
              <p:nvPr/>
            </p:nvSpPr>
            <p:spPr>
              <a:xfrm>
                <a:off x="5288634" y="4629122"/>
                <a:ext cx="346201" cy="31649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𝜃</m:t>
                      </m:r>
                    </m:oMath>
                  </m:oMathPara>
                </a14:m>
                <a:endParaRPr lang="en-SE" sz="1400" dirty="0"/>
              </a:p>
            </p:txBody>
          </p:sp>
        </mc:Choice>
        <mc:Fallback xmlns="">
          <p:sp>
            <p:nvSpPr>
              <p:cNvPr id="12" name="TextBox 11">
                <a:extLst>
                  <a:ext uri="{FF2B5EF4-FFF2-40B4-BE49-F238E27FC236}">
                    <a16:creationId xmlns:a16="http://schemas.microsoft.com/office/drawing/2014/main" id="{AFE0CB7A-9205-4FE6-A818-A21BE0E8259A}"/>
                  </a:ext>
                </a:extLst>
              </p:cNvPr>
              <p:cNvSpPr txBox="1">
                <a:spLocks noRot="1" noChangeAspect="1" noMove="1" noResize="1" noEditPoints="1" noAdjustHandles="1" noChangeArrowheads="1" noChangeShapeType="1" noTextEdit="1"/>
              </p:cNvSpPr>
              <p:nvPr/>
            </p:nvSpPr>
            <p:spPr>
              <a:xfrm>
                <a:off x="5288634" y="4629122"/>
                <a:ext cx="346201" cy="316493"/>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3A50CCD0-5050-4508-AB18-FC2F5D288665}"/>
                  </a:ext>
                </a:extLst>
              </p:cNvPr>
              <p:cNvSpPr/>
              <p:nvPr/>
            </p:nvSpPr>
            <p:spPr>
              <a:xfrm>
                <a:off x="7162800" y="3777714"/>
                <a:ext cx="1194301" cy="61709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i="1">
                              <a:latin typeface="Cambria Math" panose="02040503050406030204" pitchFamily="18" charset="0"/>
                            </a:rPr>
                            <m:t>𝑅</m:t>
                          </m:r>
                        </m:den>
                      </m:f>
                      <m:r>
                        <a:rPr lang="en-US" i="1" dirty="0">
                          <a:latin typeface="Cambria Math" panose="02040503050406030204" pitchFamily="18" charset="0"/>
                        </a:rPr>
                        <m:t>=</m:t>
                      </m:r>
                      <m:f>
                        <m:fPr>
                          <m:ctrlPr>
                            <a:rPr lang="en-US" i="1" dirty="0">
                              <a:latin typeface="Cambria Math" panose="02040503050406030204" pitchFamily="18" charset="0"/>
                            </a:rPr>
                          </m:ctrlPr>
                        </m:fPr>
                        <m:num>
                          <m:func>
                            <m:funcPr>
                              <m:ctrlPr>
                                <a:rPr lang="en-US" i="1" dirty="0">
                                  <a:latin typeface="Cambria Math" panose="02040503050406030204" pitchFamily="18" charset="0"/>
                                </a:rPr>
                              </m:ctrlPr>
                            </m:funcPr>
                            <m:fName>
                              <m:r>
                                <m:rPr>
                                  <m:sty m:val="p"/>
                                </m:rPr>
                                <a:rPr lang="en-US" dirty="0">
                                  <a:latin typeface="Cambria Math" panose="02040503050406030204" pitchFamily="18" charset="0"/>
                                </a:rPr>
                                <m:t>tan</m:t>
                              </m:r>
                            </m:fName>
                            <m:e>
                              <m:r>
                                <a:rPr lang="en-US" i="1" dirty="0">
                                  <a:latin typeface="Cambria Math" panose="02040503050406030204" pitchFamily="18" charset="0"/>
                                </a:rPr>
                                <m:t>𝛿</m:t>
                              </m:r>
                            </m:e>
                          </m:func>
                        </m:num>
                        <m:den>
                          <m:r>
                            <a:rPr lang="en-US" b="0" i="1" dirty="0" smtClean="0">
                              <a:latin typeface="Cambria Math" panose="02040503050406030204" pitchFamily="18" charset="0"/>
                            </a:rPr>
                            <m:t>𝐿</m:t>
                          </m:r>
                        </m:den>
                      </m:f>
                    </m:oMath>
                  </m:oMathPara>
                </a14:m>
                <a:endParaRPr lang="en-SE" dirty="0"/>
              </a:p>
            </p:txBody>
          </p:sp>
        </mc:Choice>
        <mc:Fallback xmlns="">
          <p:sp>
            <p:nvSpPr>
              <p:cNvPr id="6" name="Rectangle 5">
                <a:extLst>
                  <a:ext uri="{FF2B5EF4-FFF2-40B4-BE49-F238E27FC236}">
                    <a16:creationId xmlns:a16="http://schemas.microsoft.com/office/drawing/2014/main" id="{3A50CCD0-5050-4508-AB18-FC2F5D288665}"/>
                  </a:ext>
                </a:extLst>
              </p:cNvPr>
              <p:cNvSpPr>
                <a:spLocks noRot="1" noChangeAspect="1" noMove="1" noResize="1" noEditPoints="1" noAdjustHandles="1" noChangeArrowheads="1" noChangeShapeType="1" noTextEdit="1"/>
              </p:cNvSpPr>
              <p:nvPr/>
            </p:nvSpPr>
            <p:spPr>
              <a:xfrm>
                <a:off x="7162800" y="3777714"/>
                <a:ext cx="1194301" cy="617092"/>
              </a:xfrm>
              <a:prstGeom prst="rect">
                <a:avLst/>
              </a:prstGeom>
              <a:blipFill>
                <a:blip r:embed="rId6"/>
                <a:stretch>
                  <a:fillRect/>
                </a:stretch>
              </a:blipFill>
            </p:spPr>
            <p:txBody>
              <a:bodyPr/>
              <a:lstStyle/>
              <a:p>
                <a:r>
                  <a:rPr lang="en-SE">
                    <a:noFill/>
                  </a:rPr>
                  <a:t> </a:t>
                </a:r>
              </a:p>
            </p:txBody>
          </p:sp>
        </mc:Fallback>
      </mc:AlternateContent>
    </p:spTree>
    <p:extLst>
      <p:ext uri="{BB962C8B-B14F-4D97-AF65-F5344CB8AC3E}">
        <p14:creationId xmlns:p14="http://schemas.microsoft.com/office/powerpoint/2010/main" val="18670068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C4A60F-DF68-46A7-8718-ED17CC893048}"/>
              </a:ext>
            </a:extLst>
          </p:cNvPr>
          <p:cNvSpPr>
            <a:spLocks noGrp="1"/>
          </p:cNvSpPr>
          <p:nvPr>
            <p:ph type="title"/>
          </p:nvPr>
        </p:nvSpPr>
        <p:spPr/>
        <p:txBody>
          <a:bodyPr/>
          <a:lstStyle/>
          <a:p>
            <a:r>
              <a:rPr lang="en-US" dirty="0"/>
              <a:t>Training Data Augmentation</a:t>
            </a:r>
            <a:endParaRPr lang="en-SE" dirty="0"/>
          </a:p>
        </p:txBody>
      </p:sp>
      <p:sp>
        <p:nvSpPr>
          <p:cNvPr id="3" name="Content Placeholder 2">
            <a:extLst>
              <a:ext uri="{FF2B5EF4-FFF2-40B4-BE49-F238E27FC236}">
                <a16:creationId xmlns:a16="http://schemas.microsoft.com/office/drawing/2014/main" id="{EED0B8A5-1DEA-480F-B328-40EF1028E330}"/>
              </a:ext>
            </a:extLst>
          </p:cNvPr>
          <p:cNvSpPr>
            <a:spLocks noGrp="1"/>
          </p:cNvSpPr>
          <p:nvPr>
            <p:ph idx="1"/>
          </p:nvPr>
        </p:nvSpPr>
        <p:spPr>
          <a:xfrm>
            <a:off x="-152400" y="1192670"/>
            <a:ext cx="3276600" cy="5867254"/>
          </a:xfrm>
        </p:spPr>
        <p:txBody>
          <a:bodyPr>
            <a:normAutofit fontScale="62500" lnSpcReduction="20000"/>
          </a:bodyPr>
          <a:lstStyle/>
          <a:p>
            <a:r>
              <a:rPr lang="en-US" dirty="0"/>
              <a:t>Problem: training data from human driver always stays in center of lane. So if car deviates from center, the image it sees is not in the training set, so it does not know the correct action.</a:t>
            </a:r>
          </a:p>
          <a:p>
            <a:r>
              <a:rPr lang="en-US" dirty="0"/>
              <a:t>Solution: Augment training data with additional images that show the car in different shifts from the center of the lane and rotations from the direction of the road. The images for two specific off-center shifts can be obtained from the left and the right cameras.</a:t>
            </a:r>
            <a:endParaRPr lang="en-SE" dirty="0"/>
          </a:p>
        </p:txBody>
      </p:sp>
      <p:sp>
        <p:nvSpPr>
          <p:cNvPr id="4" name="Slide Number Placeholder 3">
            <a:extLst>
              <a:ext uri="{FF2B5EF4-FFF2-40B4-BE49-F238E27FC236}">
                <a16:creationId xmlns:a16="http://schemas.microsoft.com/office/drawing/2014/main" id="{D7CA8ABB-72F5-4EE8-B9B1-6E0775565674}"/>
              </a:ext>
            </a:extLst>
          </p:cNvPr>
          <p:cNvSpPr>
            <a:spLocks noGrp="1"/>
          </p:cNvSpPr>
          <p:nvPr>
            <p:ph type="sldNum" sz="quarter" idx="12"/>
          </p:nvPr>
        </p:nvSpPr>
        <p:spPr/>
        <p:txBody>
          <a:bodyPr/>
          <a:lstStyle/>
          <a:p>
            <a:pPr>
              <a:defRPr/>
            </a:pPr>
            <a:fld id="{F57F456A-00AF-44E6-8D70-638C0D0130FF}" type="slidenum">
              <a:rPr lang="en-US" altLang="zh-CN" smtClean="0"/>
              <a:pPr>
                <a:defRPr/>
              </a:pPr>
              <a:t>23</a:t>
            </a:fld>
            <a:endParaRPr lang="en-US" altLang="zh-CN"/>
          </a:p>
        </p:txBody>
      </p:sp>
      <p:pic>
        <p:nvPicPr>
          <p:cNvPr id="14338" name="Picture 2" descr="Figure 2: Training the neural network.">
            <a:extLst>
              <a:ext uri="{FF2B5EF4-FFF2-40B4-BE49-F238E27FC236}">
                <a16:creationId xmlns:a16="http://schemas.microsoft.com/office/drawing/2014/main" id="{1D3519F1-A1E0-4AA1-BD03-D4321EE2B4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0400" y="1280339"/>
            <a:ext cx="5943600" cy="2771775"/>
          </a:xfrm>
          <a:prstGeom prst="rect">
            <a:avLst/>
          </a:prstGeom>
          <a:noFill/>
          <a:extLst>
            <a:ext uri="{909E8E84-426E-40DD-AFC4-6F175D3DCCD1}">
              <a14:hiddenFill xmlns:a14="http://schemas.microsoft.com/office/drawing/2010/main">
                <a:solidFill>
                  <a:srgbClr val="FFFFFF"/>
                </a:solidFill>
              </a14:hiddenFill>
            </a:ext>
          </a:extLst>
        </p:spPr>
      </p:pic>
      <p:pic>
        <p:nvPicPr>
          <p:cNvPr id="14340" name="Picture 4" descr="Figure 3: The trained network is used to generate steering commands from a single front-facing center camera.">
            <a:extLst>
              <a:ext uri="{FF2B5EF4-FFF2-40B4-BE49-F238E27FC236}">
                <a16:creationId xmlns:a16="http://schemas.microsoft.com/office/drawing/2014/main" id="{C6EE62B3-801E-4364-BC6D-4C9398C7D01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24200" y="4533558"/>
            <a:ext cx="5943600" cy="12573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D5C483BF-6218-4048-B704-9D5794F12D23}"/>
              </a:ext>
            </a:extLst>
          </p:cNvPr>
          <p:cNvSpPr txBox="1"/>
          <p:nvPr/>
        </p:nvSpPr>
        <p:spPr>
          <a:xfrm>
            <a:off x="5591183" y="4052114"/>
            <a:ext cx="1009635" cy="369332"/>
          </a:xfrm>
          <a:prstGeom prst="rect">
            <a:avLst/>
          </a:prstGeom>
        </p:spPr>
        <p:style>
          <a:lnRef idx="1">
            <a:schemeClr val="dk1"/>
          </a:lnRef>
          <a:fillRef idx="2">
            <a:schemeClr val="dk1"/>
          </a:fillRef>
          <a:effectRef idx="1">
            <a:schemeClr val="dk1"/>
          </a:effectRef>
          <a:fontRef idx="minor">
            <a:schemeClr val="dk1"/>
          </a:fontRef>
        </p:style>
        <p:txBody>
          <a:bodyPr wrap="none" rtlCol="0">
            <a:spAutoFit/>
          </a:bodyPr>
          <a:lstStyle/>
          <a:p>
            <a:r>
              <a:rPr lang="en-US" dirty="0"/>
              <a:t>Training</a:t>
            </a:r>
            <a:endParaRPr lang="en-SE" dirty="0"/>
          </a:p>
        </p:txBody>
      </p:sp>
      <p:sp>
        <p:nvSpPr>
          <p:cNvPr id="8" name="TextBox 7">
            <a:extLst>
              <a:ext uri="{FF2B5EF4-FFF2-40B4-BE49-F238E27FC236}">
                <a16:creationId xmlns:a16="http://schemas.microsoft.com/office/drawing/2014/main" id="{ADF12BD3-EE04-4927-A1C0-399C9EC8863A}"/>
              </a:ext>
            </a:extLst>
          </p:cNvPr>
          <p:cNvSpPr txBox="1"/>
          <p:nvPr/>
        </p:nvSpPr>
        <p:spPr>
          <a:xfrm>
            <a:off x="5497118" y="5817180"/>
            <a:ext cx="1197764" cy="369332"/>
          </a:xfrm>
          <a:prstGeom prst="rect">
            <a:avLst/>
          </a:prstGeom>
        </p:spPr>
        <p:style>
          <a:lnRef idx="1">
            <a:schemeClr val="dk1"/>
          </a:lnRef>
          <a:fillRef idx="2">
            <a:schemeClr val="dk1"/>
          </a:fillRef>
          <a:effectRef idx="1">
            <a:schemeClr val="dk1"/>
          </a:effectRef>
          <a:fontRef idx="minor">
            <a:schemeClr val="dk1"/>
          </a:fontRef>
        </p:style>
        <p:txBody>
          <a:bodyPr wrap="none" rtlCol="0">
            <a:spAutoFit/>
          </a:bodyPr>
          <a:lstStyle/>
          <a:p>
            <a:r>
              <a:rPr lang="en-US" dirty="0"/>
              <a:t>Operation</a:t>
            </a:r>
            <a:endParaRPr lang="en-SE" dirty="0"/>
          </a:p>
        </p:txBody>
      </p:sp>
    </p:spTree>
    <p:extLst>
      <p:ext uri="{BB962C8B-B14F-4D97-AF65-F5344CB8AC3E}">
        <p14:creationId xmlns:p14="http://schemas.microsoft.com/office/powerpoint/2010/main" val="7334521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E5FE7F-3955-4423-99F9-10A6A36D1892}"/>
              </a:ext>
            </a:extLst>
          </p:cNvPr>
          <p:cNvSpPr>
            <a:spLocks noGrp="1"/>
          </p:cNvSpPr>
          <p:nvPr>
            <p:ph type="title"/>
          </p:nvPr>
        </p:nvSpPr>
        <p:spPr/>
        <p:txBody>
          <a:bodyPr/>
          <a:lstStyle/>
          <a:p>
            <a:r>
              <a:rPr lang="en-US" dirty="0"/>
              <a:t>Training Data Augmentation Details</a:t>
            </a:r>
            <a:endParaRPr lang="en-SE" dirty="0"/>
          </a:p>
        </p:txBody>
      </p:sp>
      <p:sp>
        <p:nvSpPr>
          <p:cNvPr id="3" name="Content Placeholder 2">
            <a:extLst>
              <a:ext uri="{FF2B5EF4-FFF2-40B4-BE49-F238E27FC236}">
                <a16:creationId xmlns:a16="http://schemas.microsoft.com/office/drawing/2014/main" id="{DA19B550-137D-417C-A64F-7D01E5BE3424}"/>
              </a:ext>
            </a:extLst>
          </p:cNvPr>
          <p:cNvSpPr>
            <a:spLocks noGrp="1"/>
          </p:cNvSpPr>
          <p:nvPr>
            <p:ph idx="1"/>
          </p:nvPr>
        </p:nvSpPr>
        <p:spPr>
          <a:xfrm>
            <a:off x="457200" y="1295400"/>
            <a:ext cx="8229600" cy="3200400"/>
          </a:xfrm>
        </p:spPr>
        <p:txBody>
          <a:bodyPr>
            <a:normAutofit fontScale="55000" lnSpcReduction="20000"/>
          </a:bodyPr>
          <a:lstStyle/>
          <a:p>
            <a:r>
              <a:rPr lang="en-US" dirty="0"/>
              <a:t>We augment the data by adding artificial shifts and rotations to teach the network how to recover from a poor position or orientation.</a:t>
            </a:r>
          </a:p>
          <a:p>
            <a:r>
              <a:rPr lang="en-US" dirty="0"/>
              <a:t>Images for two specific off-center shifts can be obtained from the left and the right camera. Additional shifts between the cameras and all rotations are simulated by viewpoint transformation of the image from the nearest camera. The steering label for transformed images is adjusted to one that would steer the vehicle back to the desired location and orientation in two seconds.</a:t>
            </a:r>
          </a:p>
          <a:p>
            <a:r>
              <a:rPr lang="en-US" dirty="0"/>
              <a:t>Ex.: Image from center camera shows car is driving straight; Shifted image from left camera shows car is leaning left. Associate this image with synthetic “turn right” command (even though human driver never issued it). During operation, if the center camera sees this image, issue “turn right” command.</a:t>
            </a:r>
            <a:endParaRPr lang="en-SE" dirty="0"/>
          </a:p>
        </p:txBody>
      </p:sp>
      <p:sp>
        <p:nvSpPr>
          <p:cNvPr id="4" name="Slide Number Placeholder 3">
            <a:extLst>
              <a:ext uri="{FF2B5EF4-FFF2-40B4-BE49-F238E27FC236}">
                <a16:creationId xmlns:a16="http://schemas.microsoft.com/office/drawing/2014/main" id="{CD1147A4-B238-4734-A51D-06907A958107}"/>
              </a:ext>
            </a:extLst>
          </p:cNvPr>
          <p:cNvSpPr>
            <a:spLocks noGrp="1"/>
          </p:cNvSpPr>
          <p:nvPr>
            <p:ph type="sldNum" sz="quarter" idx="12"/>
          </p:nvPr>
        </p:nvSpPr>
        <p:spPr/>
        <p:txBody>
          <a:bodyPr/>
          <a:lstStyle/>
          <a:p>
            <a:pPr>
              <a:defRPr/>
            </a:pPr>
            <a:fld id="{F57F456A-00AF-44E6-8D70-638C0D0130FF}" type="slidenum">
              <a:rPr lang="en-US" altLang="zh-CN" smtClean="0"/>
              <a:pPr>
                <a:defRPr/>
              </a:pPr>
              <a:t>24</a:t>
            </a:fld>
            <a:endParaRPr lang="en-US" altLang="zh-CN"/>
          </a:p>
        </p:txBody>
      </p:sp>
      <p:pic>
        <p:nvPicPr>
          <p:cNvPr id="5" name="Picture 4">
            <a:extLst>
              <a:ext uri="{FF2B5EF4-FFF2-40B4-BE49-F238E27FC236}">
                <a16:creationId xmlns:a16="http://schemas.microsoft.com/office/drawing/2014/main" id="{A501EB8B-0EA7-4760-822B-925F88C2700B}"/>
              </a:ext>
            </a:extLst>
          </p:cNvPr>
          <p:cNvPicPr>
            <a:picLocks noChangeAspect="1"/>
          </p:cNvPicPr>
          <p:nvPr/>
        </p:nvPicPr>
        <p:blipFill>
          <a:blip r:embed="rId3"/>
          <a:stretch>
            <a:fillRect/>
          </a:stretch>
        </p:blipFill>
        <p:spPr>
          <a:xfrm>
            <a:off x="1864273" y="4386420"/>
            <a:ext cx="5415453" cy="2388090"/>
          </a:xfrm>
          <a:prstGeom prst="rect">
            <a:avLst/>
          </a:prstGeom>
        </p:spPr>
      </p:pic>
    </p:spTree>
    <p:extLst>
      <p:ext uri="{BB962C8B-B14F-4D97-AF65-F5344CB8AC3E}">
        <p14:creationId xmlns:p14="http://schemas.microsoft.com/office/powerpoint/2010/main" val="36744480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D770C1-F96F-41B7-8A7B-CAD840842216}"/>
              </a:ext>
            </a:extLst>
          </p:cNvPr>
          <p:cNvSpPr>
            <a:spLocks noGrp="1"/>
          </p:cNvSpPr>
          <p:nvPr>
            <p:ph type="title"/>
          </p:nvPr>
        </p:nvSpPr>
        <p:spPr/>
        <p:txBody>
          <a:bodyPr/>
          <a:lstStyle/>
          <a:p>
            <a:r>
              <a:rPr lang="en-US" dirty="0"/>
              <a:t>Driving Simulator</a:t>
            </a:r>
            <a:endParaRPr lang="en-SE" dirty="0"/>
          </a:p>
        </p:txBody>
      </p:sp>
      <p:sp>
        <p:nvSpPr>
          <p:cNvPr id="3" name="Content Placeholder 2">
            <a:extLst>
              <a:ext uri="{FF2B5EF4-FFF2-40B4-BE49-F238E27FC236}">
                <a16:creationId xmlns:a16="http://schemas.microsoft.com/office/drawing/2014/main" id="{15E500D2-3B56-4902-85F0-CBA23401C6AB}"/>
              </a:ext>
            </a:extLst>
          </p:cNvPr>
          <p:cNvSpPr>
            <a:spLocks noGrp="1"/>
          </p:cNvSpPr>
          <p:nvPr>
            <p:ph idx="1"/>
          </p:nvPr>
        </p:nvSpPr>
        <p:spPr>
          <a:xfrm>
            <a:off x="457200" y="1295400"/>
            <a:ext cx="8229600" cy="1600200"/>
          </a:xfrm>
        </p:spPr>
        <p:txBody>
          <a:bodyPr>
            <a:normAutofit fontScale="92500" lnSpcReduction="20000"/>
          </a:bodyPr>
          <a:lstStyle/>
          <a:p>
            <a:r>
              <a:rPr lang="en-US" dirty="0"/>
              <a:t>The simulator transforms the original images to account for departures from the ground truth. The magnitude of these perturbations is chosen randomly from a normal distribution.</a:t>
            </a:r>
            <a:endParaRPr lang="en-SE" dirty="0"/>
          </a:p>
        </p:txBody>
      </p:sp>
      <p:sp>
        <p:nvSpPr>
          <p:cNvPr id="4" name="Slide Number Placeholder 3">
            <a:extLst>
              <a:ext uri="{FF2B5EF4-FFF2-40B4-BE49-F238E27FC236}">
                <a16:creationId xmlns:a16="http://schemas.microsoft.com/office/drawing/2014/main" id="{538A517A-9DEA-48EC-A772-D468A28255F4}"/>
              </a:ext>
            </a:extLst>
          </p:cNvPr>
          <p:cNvSpPr>
            <a:spLocks noGrp="1"/>
          </p:cNvSpPr>
          <p:nvPr>
            <p:ph type="sldNum" sz="quarter" idx="12"/>
          </p:nvPr>
        </p:nvSpPr>
        <p:spPr/>
        <p:txBody>
          <a:bodyPr/>
          <a:lstStyle/>
          <a:p>
            <a:pPr>
              <a:defRPr/>
            </a:pPr>
            <a:fld id="{F57F456A-00AF-44E6-8D70-638C0D0130FF}" type="slidenum">
              <a:rPr lang="en-US" altLang="zh-CN" smtClean="0"/>
              <a:pPr>
                <a:defRPr/>
              </a:pPr>
              <a:t>25</a:t>
            </a:fld>
            <a:endParaRPr lang="en-US" altLang="zh-CN"/>
          </a:p>
        </p:txBody>
      </p:sp>
      <p:pic>
        <p:nvPicPr>
          <p:cNvPr id="5" name="Picture 4">
            <a:extLst>
              <a:ext uri="{FF2B5EF4-FFF2-40B4-BE49-F238E27FC236}">
                <a16:creationId xmlns:a16="http://schemas.microsoft.com/office/drawing/2014/main" id="{E298932B-8B03-40FA-9B30-96AE3B568BF8}"/>
              </a:ext>
            </a:extLst>
          </p:cNvPr>
          <p:cNvPicPr>
            <a:picLocks noChangeAspect="1"/>
          </p:cNvPicPr>
          <p:nvPr/>
        </p:nvPicPr>
        <p:blipFill>
          <a:blip r:embed="rId2"/>
          <a:stretch>
            <a:fillRect/>
          </a:stretch>
        </p:blipFill>
        <p:spPr>
          <a:xfrm>
            <a:off x="109226" y="3118834"/>
            <a:ext cx="8925548" cy="3655676"/>
          </a:xfrm>
          <a:prstGeom prst="rect">
            <a:avLst/>
          </a:prstGeom>
        </p:spPr>
      </p:pic>
    </p:spTree>
    <p:extLst>
      <p:ext uri="{BB962C8B-B14F-4D97-AF65-F5344CB8AC3E}">
        <p14:creationId xmlns:p14="http://schemas.microsoft.com/office/powerpoint/2010/main" val="12627614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727D41-5B70-4617-8E11-58B0B0D20B0B}"/>
              </a:ext>
            </a:extLst>
          </p:cNvPr>
          <p:cNvSpPr>
            <a:spLocks noGrp="1"/>
          </p:cNvSpPr>
          <p:nvPr>
            <p:ph type="title"/>
          </p:nvPr>
        </p:nvSpPr>
        <p:spPr>
          <a:xfrm>
            <a:off x="457200" y="274638"/>
            <a:ext cx="3124200" cy="868362"/>
          </a:xfrm>
        </p:spPr>
        <p:txBody>
          <a:bodyPr/>
          <a:lstStyle/>
          <a:p>
            <a:r>
              <a:rPr lang="en-US" dirty="0" err="1"/>
              <a:t>PilotNet</a:t>
            </a:r>
            <a:endParaRPr lang="en-SE" dirty="0"/>
          </a:p>
        </p:txBody>
      </p:sp>
      <p:sp>
        <p:nvSpPr>
          <p:cNvPr id="3" name="Content Placeholder 2">
            <a:extLst>
              <a:ext uri="{FF2B5EF4-FFF2-40B4-BE49-F238E27FC236}">
                <a16:creationId xmlns:a16="http://schemas.microsoft.com/office/drawing/2014/main" id="{F3FCD115-4938-416E-82DD-313A62B781C8}"/>
              </a:ext>
            </a:extLst>
          </p:cNvPr>
          <p:cNvSpPr>
            <a:spLocks noGrp="1"/>
          </p:cNvSpPr>
          <p:nvPr>
            <p:ph idx="1"/>
          </p:nvPr>
        </p:nvSpPr>
        <p:spPr>
          <a:xfrm>
            <a:off x="228600" y="1295400"/>
            <a:ext cx="3200400" cy="5479110"/>
          </a:xfrm>
        </p:spPr>
        <p:txBody>
          <a:bodyPr>
            <a:normAutofit fontScale="47500" lnSpcReduction="20000"/>
          </a:bodyPr>
          <a:lstStyle/>
          <a:p>
            <a:r>
              <a:rPr lang="en-US" dirty="0"/>
              <a:t>The network consists of 9 layers, including a normalization layer, 5 convolutional layers and 3 fully connected layers. The input image is split into YUV planes and passed to the network. The first layer of the network performs image normalization</a:t>
            </a:r>
          </a:p>
          <a:p>
            <a:r>
              <a:rPr lang="en-US" dirty="0" err="1"/>
              <a:t>Strided</a:t>
            </a:r>
            <a:r>
              <a:rPr lang="en-US" dirty="0"/>
              <a:t> convolutions </a:t>
            </a:r>
            <a:r>
              <a:rPr lang="en-US" altLang="zh-CN" dirty="0"/>
              <a:t>are</a:t>
            </a:r>
            <a:r>
              <a:rPr lang="en-US" dirty="0"/>
              <a:t> used in the first three convolutional layers with a 2×2 stride and a 5×5 kernel and a non-</a:t>
            </a:r>
            <a:r>
              <a:rPr lang="en-US" dirty="0" err="1"/>
              <a:t>strided</a:t>
            </a:r>
            <a:r>
              <a:rPr lang="en-US" dirty="0"/>
              <a:t> convolution with a 3×3 kernel size in the last two convolutional layers. </a:t>
            </a:r>
          </a:p>
          <a:p>
            <a:r>
              <a:rPr lang="en-US" dirty="0"/>
              <a:t>The five convolutional layers are followed with three fully connected layers leading to an output control value that is the inverse turning radius</a:t>
            </a:r>
            <a:endParaRPr lang="en-SE" dirty="0"/>
          </a:p>
        </p:txBody>
      </p:sp>
      <p:sp>
        <p:nvSpPr>
          <p:cNvPr id="4" name="Slide Number Placeholder 3">
            <a:extLst>
              <a:ext uri="{FF2B5EF4-FFF2-40B4-BE49-F238E27FC236}">
                <a16:creationId xmlns:a16="http://schemas.microsoft.com/office/drawing/2014/main" id="{B172829E-0411-4482-A463-745C1F2EF175}"/>
              </a:ext>
            </a:extLst>
          </p:cNvPr>
          <p:cNvSpPr>
            <a:spLocks noGrp="1"/>
          </p:cNvSpPr>
          <p:nvPr>
            <p:ph type="sldNum" sz="quarter" idx="12"/>
          </p:nvPr>
        </p:nvSpPr>
        <p:spPr/>
        <p:txBody>
          <a:bodyPr/>
          <a:lstStyle/>
          <a:p>
            <a:pPr>
              <a:defRPr/>
            </a:pPr>
            <a:fld id="{F57F456A-00AF-44E6-8D70-638C0D0130FF}" type="slidenum">
              <a:rPr lang="en-US" altLang="zh-CN" smtClean="0"/>
              <a:pPr>
                <a:defRPr/>
              </a:pPr>
              <a:t>26</a:t>
            </a:fld>
            <a:endParaRPr lang="en-US" altLang="zh-CN"/>
          </a:p>
        </p:txBody>
      </p:sp>
      <p:pic>
        <p:nvPicPr>
          <p:cNvPr id="6" name="Picture 5">
            <a:extLst>
              <a:ext uri="{FF2B5EF4-FFF2-40B4-BE49-F238E27FC236}">
                <a16:creationId xmlns:a16="http://schemas.microsoft.com/office/drawing/2014/main" id="{BC4CF156-2F3D-21CD-3588-E4E45F3D992D}"/>
              </a:ext>
            </a:extLst>
          </p:cNvPr>
          <p:cNvPicPr>
            <a:picLocks noChangeAspect="1"/>
          </p:cNvPicPr>
          <p:nvPr/>
        </p:nvPicPr>
        <p:blipFill>
          <a:blip r:embed="rId2"/>
          <a:stretch>
            <a:fillRect/>
          </a:stretch>
        </p:blipFill>
        <p:spPr>
          <a:xfrm>
            <a:off x="4458393" y="305118"/>
            <a:ext cx="4191000" cy="6348436"/>
          </a:xfrm>
          <a:prstGeom prst="rect">
            <a:avLst/>
          </a:prstGeom>
        </p:spPr>
      </p:pic>
    </p:spTree>
    <p:extLst>
      <p:ext uri="{BB962C8B-B14F-4D97-AF65-F5344CB8AC3E}">
        <p14:creationId xmlns:p14="http://schemas.microsoft.com/office/powerpoint/2010/main" val="38441992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0DA25B-4896-48E0-BD73-894154BF0759}"/>
              </a:ext>
            </a:extLst>
          </p:cNvPr>
          <p:cNvSpPr>
            <a:spLocks noGrp="1"/>
          </p:cNvSpPr>
          <p:nvPr>
            <p:ph type="title"/>
          </p:nvPr>
        </p:nvSpPr>
        <p:spPr/>
        <p:txBody>
          <a:bodyPr/>
          <a:lstStyle/>
          <a:p>
            <a:r>
              <a:rPr lang="en-US" sz="3600" dirty="0"/>
              <a:t>Visualization of Salient Objects</a:t>
            </a:r>
            <a:endParaRPr lang="en-SE" sz="3600" dirty="0"/>
          </a:p>
        </p:txBody>
      </p:sp>
      <p:sp>
        <p:nvSpPr>
          <p:cNvPr id="3" name="Content Placeholder 2">
            <a:extLst>
              <a:ext uri="{FF2B5EF4-FFF2-40B4-BE49-F238E27FC236}">
                <a16:creationId xmlns:a16="http://schemas.microsoft.com/office/drawing/2014/main" id="{F378138D-B5A6-4FEA-B75B-5195535721EC}"/>
              </a:ext>
            </a:extLst>
          </p:cNvPr>
          <p:cNvSpPr>
            <a:spLocks noGrp="1"/>
          </p:cNvSpPr>
          <p:nvPr>
            <p:ph idx="1"/>
          </p:nvPr>
        </p:nvSpPr>
        <p:spPr>
          <a:xfrm>
            <a:off x="340373" y="1229292"/>
            <a:ext cx="3886200" cy="5029200"/>
          </a:xfrm>
        </p:spPr>
        <p:txBody>
          <a:bodyPr>
            <a:normAutofit fontScale="85000" lnSpcReduction="20000"/>
          </a:bodyPr>
          <a:lstStyle/>
          <a:p>
            <a:r>
              <a:rPr lang="en-US" dirty="0"/>
              <a:t>The visualization shows which regions of the input image contribute most to the output of the network. These regions identify the salient objects (highlighted in green). </a:t>
            </a:r>
          </a:p>
          <a:p>
            <a:r>
              <a:rPr lang="en-US" dirty="0" err="1"/>
              <a:t>PilotNet</a:t>
            </a:r>
            <a:r>
              <a:rPr lang="en-US" dirty="0"/>
              <a:t> focuses on the same things a human driver would, including lane markers, road edges and other cars.</a:t>
            </a:r>
            <a:endParaRPr lang="en-SE" dirty="0"/>
          </a:p>
        </p:txBody>
      </p:sp>
      <p:sp>
        <p:nvSpPr>
          <p:cNvPr id="4" name="Slide Number Placeholder 3">
            <a:extLst>
              <a:ext uri="{FF2B5EF4-FFF2-40B4-BE49-F238E27FC236}">
                <a16:creationId xmlns:a16="http://schemas.microsoft.com/office/drawing/2014/main" id="{7837BEEB-A8B5-44BE-A851-76EBBB792D24}"/>
              </a:ext>
            </a:extLst>
          </p:cNvPr>
          <p:cNvSpPr>
            <a:spLocks noGrp="1"/>
          </p:cNvSpPr>
          <p:nvPr>
            <p:ph type="sldNum" sz="quarter" idx="12"/>
          </p:nvPr>
        </p:nvSpPr>
        <p:spPr/>
        <p:txBody>
          <a:bodyPr/>
          <a:lstStyle/>
          <a:p>
            <a:pPr>
              <a:defRPr/>
            </a:pPr>
            <a:fld id="{F57F456A-00AF-44E6-8D70-638C0D0130FF}" type="slidenum">
              <a:rPr lang="en-US" altLang="zh-CN" smtClean="0"/>
              <a:pPr>
                <a:defRPr/>
              </a:pPr>
              <a:t>27</a:t>
            </a:fld>
            <a:endParaRPr lang="en-US" altLang="zh-CN" dirty="0"/>
          </a:p>
        </p:txBody>
      </p:sp>
      <p:pic>
        <p:nvPicPr>
          <p:cNvPr id="8194" name="Picture 2" descr="ai-car-vision">
            <a:extLst>
              <a:ext uri="{FF2B5EF4-FFF2-40B4-BE49-F238E27FC236}">
                <a16:creationId xmlns:a16="http://schemas.microsoft.com/office/drawing/2014/main" id="{E7203588-A0C2-4DD5-82FC-9620BC019F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57675" y="1356049"/>
            <a:ext cx="4810125" cy="476250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CC470942-766C-42E1-8836-39B7FB2842C5}"/>
              </a:ext>
            </a:extLst>
          </p:cNvPr>
          <p:cNvSpPr/>
          <p:nvPr/>
        </p:nvSpPr>
        <p:spPr>
          <a:xfrm>
            <a:off x="2133600" y="6298329"/>
            <a:ext cx="5105400" cy="707886"/>
          </a:xfrm>
          <a:prstGeom prst="rect">
            <a:avLst/>
          </a:prstGeom>
        </p:spPr>
        <p:txBody>
          <a:bodyPr wrap="square">
            <a:spAutoFit/>
          </a:bodyPr>
          <a:lstStyle/>
          <a:p>
            <a:r>
              <a:rPr lang="en-US" sz="1000" dirty="0"/>
              <a:t>https://blogs.nvidia.com/blog/2017/04/27/how-nvidias-neural-net-makes-decisions/</a:t>
            </a:r>
          </a:p>
          <a:p>
            <a:r>
              <a:rPr lang="en-US" sz="1000" dirty="0"/>
              <a:t>Bojarski M, </a:t>
            </a:r>
            <a:r>
              <a:rPr lang="en-US" sz="1000" dirty="0" err="1"/>
              <a:t>Yeres</a:t>
            </a:r>
            <a:r>
              <a:rPr lang="en-US" sz="1000" dirty="0"/>
              <a:t> P, </a:t>
            </a:r>
            <a:r>
              <a:rPr lang="en-US" sz="1000" dirty="0" err="1"/>
              <a:t>Choromanska</a:t>
            </a:r>
            <a:r>
              <a:rPr lang="en-US" sz="1000" dirty="0"/>
              <a:t> A, et al. Explaining how a deep neural network trained with end-to-end learning steers a car[J]. </a:t>
            </a:r>
            <a:r>
              <a:rPr lang="en-US" sz="1000" dirty="0" err="1"/>
              <a:t>arXiv</a:t>
            </a:r>
            <a:r>
              <a:rPr lang="en-US" sz="1000" dirty="0"/>
              <a:t> preprint arXiv:1704.07911, 2017.</a:t>
            </a:r>
          </a:p>
          <a:p>
            <a:endParaRPr lang="en-SE" sz="1000" dirty="0"/>
          </a:p>
        </p:txBody>
      </p:sp>
    </p:spTree>
    <p:extLst>
      <p:ext uri="{BB962C8B-B14F-4D97-AF65-F5344CB8AC3E}">
        <p14:creationId xmlns:p14="http://schemas.microsoft.com/office/powerpoint/2010/main" val="10974162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0D815-3D1A-424C-B387-F26F2B242548}"/>
              </a:ext>
            </a:extLst>
          </p:cNvPr>
          <p:cNvSpPr>
            <a:spLocks noGrp="1"/>
          </p:cNvSpPr>
          <p:nvPr>
            <p:ph type="title"/>
          </p:nvPr>
        </p:nvSpPr>
        <p:spPr/>
        <p:txBody>
          <a:bodyPr/>
          <a:lstStyle/>
          <a:p>
            <a:r>
              <a:rPr lang="en-US" dirty="0"/>
              <a:t>Visualization Method</a:t>
            </a:r>
            <a:endParaRPr lang="en-SE" dirty="0"/>
          </a:p>
        </p:txBody>
      </p:sp>
      <p:sp>
        <p:nvSpPr>
          <p:cNvPr id="3" name="Content Placeholder 2">
            <a:extLst>
              <a:ext uri="{FF2B5EF4-FFF2-40B4-BE49-F238E27FC236}">
                <a16:creationId xmlns:a16="http://schemas.microsoft.com/office/drawing/2014/main" id="{55D05BDE-D2A9-4CC8-87A9-15FD0AD27A0F}"/>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E911C474-7A9E-463D-9F93-905456D85F8C}"/>
              </a:ext>
            </a:extLst>
          </p:cNvPr>
          <p:cNvSpPr>
            <a:spLocks noGrp="1"/>
          </p:cNvSpPr>
          <p:nvPr>
            <p:ph type="sldNum" sz="quarter" idx="12"/>
          </p:nvPr>
        </p:nvSpPr>
        <p:spPr/>
        <p:txBody>
          <a:bodyPr/>
          <a:lstStyle/>
          <a:p>
            <a:pPr>
              <a:defRPr/>
            </a:pPr>
            <a:fld id="{F57F456A-00AF-44E6-8D70-638C0D0130FF}" type="slidenum">
              <a:rPr lang="en-US" altLang="zh-CN" smtClean="0"/>
              <a:pPr>
                <a:defRPr/>
              </a:pPr>
              <a:t>28</a:t>
            </a:fld>
            <a:endParaRPr lang="en-US" altLang="zh-CN"/>
          </a:p>
        </p:txBody>
      </p:sp>
      <p:pic>
        <p:nvPicPr>
          <p:cNvPr id="5" name="Picture 4">
            <a:extLst>
              <a:ext uri="{FF2B5EF4-FFF2-40B4-BE49-F238E27FC236}">
                <a16:creationId xmlns:a16="http://schemas.microsoft.com/office/drawing/2014/main" id="{A2D36D9B-4536-4FD3-9F2A-7C94F3AD885D}"/>
              </a:ext>
            </a:extLst>
          </p:cNvPr>
          <p:cNvPicPr>
            <a:picLocks noChangeAspect="1"/>
          </p:cNvPicPr>
          <p:nvPr/>
        </p:nvPicPr>
        <p:blipFill>
          <a:blip r:embed="rId2"/>
          <a:stretch>
            <a:fillRect/>
          </a:stretch>
        </p:blipFill>
        <p:spPr>
          <a:xfrm>
            <a:off x="1333500" y="1143000"/>
            <a:ext cx="6477000" cy="5630008"/>
          </a:xfrm>
          <a:prstGeom prst="rect">
            <a:avLst/>
          </a:prstGeom>
        </p:spPr>
      </p:pic>
      <p:sp>
        <p:nvSpPr>
          <p:cNvPr id="7" name="Scroll: Horizontal 6">
            <a:extLst>
              <a:ext uri="{FF2B5EF4-FFF2-40B4-BE49-F238E27FC236}">
                <a16:creationId xmlns:a16="http://schemas.microsoft.com/office/drawing/2014/main" id="{C3397155-E815-4AFA-9A96-CC96459DDE2F}"/>
              </a:ext>
            </a:extLst>
          </p:cNvPr>
          <p:cNvSpPr/>
          <p:nvPr/>
        </p:nvSpPr>
        <p:spPr bwMode="auto">
          <a:xfrm>
            <a:off x="0" y="-76200"/>
            <a:ext cx="1600200" cy="1447801"/>
          </a:xfrm>
          <a:prstGeom prst="horizontalScroll">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t" anchorCtr="0" compatLnSpc="1">
            <a:prstTxWarp prst="textNoShape">
              <a:avLst/>
            </a:prstTxWarp>
          </a:bodyPr>
          <a:lstStyle/>
          <a:p>
            <a:r>
              <a:rPr lang="en-US" sz="2400" dirty="0"/>
              <a:t>Not covered in exam</a:t>
            </a:r>
            <a:endParaRPr lang="en-SE" sz="2400" dirty="0"/>
          </a:p>
        </p:txBody>
      </p:sp>
    </p:spTree>
    <p:extLst>
      <p:ext uri="{BB962C8B-B14F-4D97-AF65-F5344CB8AC3E}">
        <p14:creationId xmlns:p14="http://schemas.microsoft.com/office/powerpoint/2010/main" val="31142655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694B1B-E253-46D5-B56C-EC9E92ECD373}"/>
              </a:ext>
            </a:extLst>
          </p:cNvPr>
          <p:cNvSpPr>
            <a:spLocks noGrp="1"/>
          </p:cNvSpPr>
          <p:nvPr>
            <p:ph type="title"/>
          </p:nvPr>
        </p:nvSpPr>
        <p:spPr/>
        <p:txBody>
          <a:bodyPr/>
          <a:lstStyle/>
          <a:p>
            <a:r>
              <a:rPr lang="en-US" dirty="0"/>
              <a:t>On-Road Tests</a:t>
            </a:r>
            <a:endParaRPr lang="en-SE" dirty="0"/>
          </a:p>
        </p:txBody>
      </p:sp>
      <p:sp>
        <p:nvSpPr>
          <p:cNvPr id="3" name="Content Placeholder 2">
            <a:extLst>
              <a:ext uri="{FF2B5EF4-FFF2-40B4-BE49-F238E27FC236}">
                <a16:creationId xmlns:a16="http://schemas.microsoft.com/office/drawing/2014/main" id="{96E42502-1AEE-4D3A-BFBD-D6440C94D280}"/>
              </a:ext>
            </a:extLst>
          </p:cNvPr>
          <p:cNvSpPr>
            <a:spLocks noGrp="1"/>
          </p:cNvSpPr>
          <p:nvPr>
            <p:ph idx="1"/>
          </p:nvPr>
        </p:nvSpPr>
        <p:spPr/>
        <p:txBody>
          <a:bodyPr>
            <a:normAutofit fontScale="92500" lnSpcReduction="10000"/>
          </a:bodyPr>
          <a:lstStyle/>
          <a:p>
            <a:r>
              <a:rPr lang="en-US" dirty="0"/>
              <a:t>After a trained network has demonstrated good performance in the simulator, the network is loaded on the DRIVE PX in our test car and taken out for a road test. </a:t>
            </a:r>
          </a:p>
          <a:p>
            <a:r>
              <a:rPr lang="en-US" dirty="0"/>
              <a:t>For a typical drive in Monmouth County NJ from our office in Holmdel to Atlantic Highlands, we are autonomous approximately 98% of the time. We also drove 10 miles on the Garden State Parkway (a multi-lane divided highway with on and off ramps) with zero intercepts.</a:t>
            </a:r>
            <a:endParaRPr lang="en-SE" dirty="0"/>
          </a:p>
        </p:txBody>
      </p:sp>
      <p:sp>
        <p:nvSpPr>
          <p:cNvPr id="4" name="Slide Number Placeholder 3">
            <a:extLst>
              <a:ext uri="{FF2B5EF4-FFF2-40B4-BE49-F238E27FC236}">
                <a16:creationId xmlns:a16="http://schemas.microsoft.com/office/drawing/2014/main" id="{A6EB945B-8B8D-409B-BA04-6115D14FAB70}"/>
              </a:ext>
            </a:extLst>
          </p:cNvPr>
          <p:cNvSpPr>
            <a:spLocks noGrp="1"/>
          </p:cNvSpPr>
          <p:nvPr>
            <p:ph type="sldNum" sz="quarter" idx="12"/>
          </p:nvPr>
        </p:nvSpPr>
        <p:spPr/>
        <p:txBody>
          <a:bodyPr/>
          <a:lstStyle/>
          <a:p>
            <a:pPr>
              <a:defRPr/>
            </a:pPr>
            <a:fld id="{F57F456A-00AF-44E6-8D70-638C0D0130FF}" type="slidenum">
              <a:rPr lang="en-US" altLang="zh-CN" smtClean="0"/>
              <a:pPr>
                <a:defRPr/>
              </a:pPr>
              <a:t>29</a:t>
            </a:fld>
            <a:endParaRPr lang="en-US" altLang="zh-CN"/>
          </a:p>
        </p:txBody>
      </p:sp>
    </p:spTree>
    <p:extLst>
      <p:ext uri="{BB962C8B-B14F-4D97-AF65-F5344CB8AC3E}">
        <p14:creationId xmlns:p14="http://schemas.microsoft.com/office/powerpoint/2010/main" val="4399993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FD7B25-C4BE-435D-892A-29EB84FEB842}"/>
              </a:ext>
            </a:extLst>
          </p:cNvPr>
          <p:cNvSpPr>
            <a:spLocks noGrp="1"/>
          </p:cNvSpPr>
          <p:nvPr>
            <p:ph type="title"/>
          </p:nvPr>
        </p:nvSpPr>
        <p:spPr/>
        <p:txBody>
          <a:bodyPr/>
          <a:lstStyle/>
          <a:p>
            <a:r>
              <a:rPr lang="en-US" dirty="0"/>
              <a:t>RL Reward Function Issues</a:t>
            </a:r>
            <a:endParaRPr lang="en-SE" dirty="0"/>
          </a:p>
        </p:txBody>
      </p:sp>
      <p:sp>
        <p:nvSpPr>
          <p:cNvPr id="3" name="Content Placeholder 2">
            <a:extLst>
              <a:ext uri="{FF2B5EF4-FFF2-40B4-BE49-F238E27FC236}">
                <a16:creationId xmlns:a16="http://schemas.microsoft.com/office/drawing/2014/main" id="{87F75628-8163-4477-B036-1BD72A40EF58}"/>
              </a:ext>
            </a:extLst>
          </p:cNvPr>
          <p:cNvSpPr>
            <a:spLocks noGrp="1"/>
          </p:cNvSpPr>
          <p:nvPr>
            <p:ph idx="1"/>
          </p:nvPr>
        </p:nvSpPr>
        <p:spPr>
          <a:xfrm>
            <a:off x="457200" y="1295399"/>
            <a:ext cx="8229600" cy="5234635"/>
          </a:xfrm>
        </p:spPr>
        <p:txBody>
          <a:bodyPr>
            <a:normAutofit fontScale="70000" lnSpcReduction="20000"/>
          </a:bodyPr>
          <a:lstStyle/>
          <a:p>
            <a:r>
              <a:rPr lang="en-US" dirty="0"/>
              <a:t>RL can be very effective, provided that a suitable reward function is available. </a:t>
            </a:r>
          </a:p>
          <a:p>
            <a:r>
              <a:rPr lang="en-US" dirty="0"/>
              <a:t>Bad reward function leads to undesirable behavior</a:t>
            </a:r>
          </a:p>
          <a:p>
            <a:pPr lvl="1"/>
            <a:r>
              <a:rPr lang="en-US" dirty="0"/>
              <a:t>Suppose you design a vacuum cleaner to maximize reward function defined as “cumulative amount of dirt sucked in”.  The vacuum cleaner may learn to repeatedly spit out and suck in the same pile of dirt!</a:t>
            </a:r>
          </a:p>
          <a:p>
            <a:r>
              <a:rPr lang="en-US" dirty="0"/>
              <a:t>For AD in realistic environment, the goal is to reach destination with minimum time, while avoiding accidents. But how to encode this into a reward function?</a:t>
            </a:r>
          </a:p>
          <a:p>
            <a:pPr lvl="1"/>
            <a:r>
              <a:rPr lang="en-US" dirty="0"/>
              <a:t>“A great reward function can help you better optimize your reinforcement learning model. In AWS </a:t>
            </a:r>
            <a:r>
              <a:rPr lang="en-US" dirty="0" err="1"/>
              <a:t>DeepRacer</a:t>
            </a:r>
            <a:r>
              <a:rPr lang="en-US" dirty="0"/>
              <a:t>, the reward function is written in Python code, and uses different input parameters to help encourage good behavior and disincentivize poor behavior. There’s no single right answer for which parameters to include in your reward function, and your best reward function will likely require a lot of experimentation.” from AWS </a:t>
            </a:r>
            <a:r>
              <a:rPr lang="en-US" dirty="0" err="1"/>
              <a:t>DeepRacer</a:t>
            </a:r>
            <a:r>
              <a:rPr lang="en-US" dirty="0"/>
              <a:t> MOOC</a:t>
            </a:r>
          </a:p>
        </p:txBody>
      </p:sp>
      <p:sp>
        <p:nvSpPr>
          <p:cNvPr id="4" name="Slide Number Placeholder 3">
            <a:extLst>
              <a:ext uri="{FF2B5EF4-FFF2-40B4-BE49-F238E27FC236}">
                <a16:creationId xmlns:a16="http://schemas.microsoft.com/office/drawing/2014/main" id="{64AE8760-1111-42BA-B31B-4DCD12020E14}"/>
              </a:ext>
            </a:extLst>
          </p:cNvPr>
          <p:cNvSpPr>
            <a:spLocks noGrp="1"/>
          </p:cNvSpPr>
          <p:nvPr>
            <p:ph type="sldNum" sz="quarter" idx="12"/>
          </p:nvPr>
        </p:nvSpPr>
        <p:spPr/>
        <p:txBody>
          <a:bodyPr/>
          <a:lstStyle/>
          <a:p>
            <a:pPr>
              <a:defRPr/>
            </a:pPr>
            <a:fld id="{F57F456A-00AF-44E6-8D70-638C0D0130FF}" type="slidenum">
              <a:rPr lang="en-US" altLang="zh-CN" smtClean="0"/>
              <a:pPr>
                <a:defRPr/>
              </a:pPr>
              <a:t>3</a:t>
            </a:fld>
            <a:endParaRPr lang="en-US" altLang="zh-CN"/>
          </a:p>
        </p:txBody>
      </p:sp>
      <p:sp>
        <p:nvSpPr>
          <p:cNvPr id="7" name="Rectangle 6">
            <a:extLst>
              <a:ext uri="{FF2B5EF4-FFF2-40B4-BE49-F238E27FC236}">
                <a16:creationId xmlns:a16="http://schemas.microsoft.com/office/drawing/2014/main" id="{47BB6D6E-6B90-4CBF-B2A9-B9347DFF8239}"/>
              </a:ext>
            </a:extLst>
          </p:cNvPr>
          <p:cNvSpPr/>
          <p:nvPr/>
        </p:nvSpPr>
        <p:spPr>
          <a:xfrm>
            <a:off x="3162300" y="6570058"/>
            <a:ext cx="2819400" cy="246221"/>
          </a:xfrm>
          <a:prstGeom prst="rect">
            <a:avLst/>
          </a:prstGeom>
        </p:spPr>
        <p:txBody>
          <a:bodyPr wrap="square">
            <a:spAutoFit/>
          </a:bodyPr>
          <a:lstStyle/>
          <a:p>
            <a:r>
              <a:rPr lang="en-US" sz="1000" dirty="0"/>
              <a:t>https://classroom.udacity.com/courses/ud014/</a:t>
            </a:r>
          </a:p>
        </p:txBody>
      </p:sp>
    </p:spTree>
    <p:extLst>
      <p:ext uri="{BB962C8B-B14F-4D97-AF65-F5344CB8AC3E}">
        <p14:creationId xmlns:p14="http://schemas.microsoft.com/office/powerpoint/2010/main" val="270658109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509218-16F7-413E-9D50-40CDFF550906}"/>
              </a:ext>
            </a:extLst>
          </p:cNvPr>
          <p:cNvSpPr>
            <a:spLocks noGrp="1"/>
          </p:cNvSpPr>
          <p:nvPr>
            <p:ph type="title"/>
          </p:nvPr>
        </p:nvSpPr>
        <p:spPr/>
        <p:txBody>
          <a:bodyPr/>
          <a:lstStyle/>
          <a:p>
            <a:r>
              <a:rPr lang="en-US" dirty="0" err="1">
                <a:solidFill>
                  <a:srgbClr val="FF0000"/>
                </a:solidFill>
              </a:rPr>
              <a:t>Chauffeurnet</a:t>
            </a:r>
            <a:r>
              <a:rPr lang="en-US" dirty="0">
                <a:solidFill>
                  <a:srgbClr val="FF0000"/>
                </a:solidFill>
              </a:rPr>
              <a:t> [Bansal 2018]</a:t>
            </a:r>
            <a:endParaRPr lang="en-SE" dirty="0">
              <a:solidFill>
                <a:srgbClr val="FF0000"/>
              </a:solidFill>
            </a:endParaRPr>
          </a:p>
        </p:txBody>
      </p:sp>
      <p:sp>
        <p:nvSpPr>
          <p:cNvPr id="3" name="Content Placeholder 2">
            <a:extLst>
              <a:ext uri="{FF2B5EF4-FFF2-40B4-BE49-F238E27FC236}">
                <a16:creationId xmlns:a16="http://schemas.microsoft.com/office/drawing/2014/main" id="{95EB2BB2-125E-45AE-B63B-05A09F079E11}"/>
              </a:ext>
            </a:extLst>
          </p:cNvPr>
          <p:cNvSpPr>
            <a:spLocks noGrp="1"/>
          </p:cNvSpPr>
          <p:nvPr>
            <p:ph idx="1"/>
          </p:nvPr>
        </p:nvSpPr>
        <p:spPr>
          <a:xfrm>
            <a:off x="457200" y="1295400"/>
            <a:ext cx="8229600" cy="5105400"/>
          </a:xfrm>
        </p:spPr>
        <p:txBody>
          <a:bodyPr/>
          <a:lstStyle/>
          <a:p>
            <a:pPr algn="just"/>
            <a:r>
              <a:rPr lang="en-US" dirty="0"/>
              <a:t>Bansal M, </a:t>
            </a:r>
            <a:r>
              <a:rPr lang="en-US" dirty="0" err="1"/>
              <a:t>Krizhevsky</a:t>
            </a:r>
            <a:r>
              <a:rPr lang="en-US" dirty="0"/>
              <a:t> A, </a:t>
            </a:r>
            <a:r>
              <a:rPr lang="en-US" dirty="0" err="1"/>
              <a:t>Ogale</a:t>
            </a:r>
            <a:r>
              <a:rPr lang="en-US" dirty="0"/>
              <a:t> A. </a:t>
            </a:r>
            <a:r>
              <a:rPr lang="en-US" dirty="0" err="1"/>
              <a:t>Chauffeurnet</a:t>
            </a:r>
            <a:r>
              <a:rPr lang="en-US" dirty="0"/>
              <a:t>: Learning to drive by imitating the best and synthesizing the worst[J]. </a:t>
            </a:r>
            <a:r>
              <a:rPr lang="en-US" dirty="0" err="1"/>
              <a:t>arXiv</a:t>
            </a:r>
            <a:r>
              <a:rPr lang="en-US" dirty="0"/>
              <a:t> preprint arXiv:1812.03079, 2018.</a:t>
            </a:r>
            <a:endParaRPr lang="en-US" sz="4400" dirty="0"/>
          </a:p>
        </p:txBody>
      </p:sp>
      <p:sp>
        <p:nvSpPr>
          <p:cNvPr id="4" name="Slide Number Placeholder 3">
            <a:extLst>
              <a:ext uri="{FF2B5EF4-FFF2-40B4-BE49-F238E27FC236}">
                <a16:creationId xmlns:a16="http://schemas.microsoft.com/office/drawing/2014/main" id="{25AC0CB8-1E74-432A-9D82-4E118FF9E17F}"/>
              </a:ext>
            </a:extLst>
          </p:cNvPr>
          <p:cNvSpPr>
            <a:spLocks noGrp="1"/>
          </p:cNvSpPr>
          <p:nvPr>
            <p:ph type="sldNum" sz="quarter" idx="12"/>
          </p:nvPr>
        </p:nvSpPr>
        <p:spPr/>
        <p:txBody>
          <a:bodyPr/>
          <a:lstStyle/>
          <a:p>
            <a:pPr>
              <a:defRPr/>
            </a:pPr>
            <a:fld id="{F57F456A-00AF-44E6-8D70-638C0D0130FF}" type="slidenum">
              <a:rPr lang="en-US" altLang="zh-CN" smtClean="0"/>
              <a:pPr>
                <a:defRPr/>
              </a:pPr>
              <a:t>30</a:t>
            </a:fld>
            <a:endParaRPr lang="en-US" altLang="zh-CN"/>
          </a:p>
        </p:txBody>
      </p:sp>
      <p:sp>
        <p:nvSpPr>
          <p:cNvPr id="6" name="Rectangle 5">
            <a:extLst>
              <a:ext uri="{FF2B5EF4-FFF2-40B4-BE49-F238E27FC236}">
                <a16:creationId xmlns:a16="http://schemas.microsoft.com/office/drawing/2014/main" id="{DD9170F3-6B8B-4C3A-A8A5-459F6BF9C11D}"/>
              </a:ext>
            </a:extLst>
          </p:cNvPr>
          <p:cNvSpPr/>
          <p:nvPr/>
        </p:nvSpPr>
        <p:spPr>
          <a:xfrm>
            <a:off x="2171699" y="6434520"/>
            <a:ext cx="4800600" cy="246221"/>
          </a:xfrm>
          <a:prstGeom prst="rect">
            <a:avLst/>
          </a:prstGeom>
        </p:spPr>
        <p:txBody>
          <a:bodyPr wrap="square">
            <a:spAutoFit/>
          </a:bodyPr>
          <a:lstStyle/>
          <a:p>
            <a:r>
              <a:rPr lang="en-US" sz="1000" dirty="0"/>
              <a:t>https://medium.com/waymo/learning-to-drive-beyond-pure-imitation-465499f8bcb2</a:t>
            </a:r>
          </a:p>
        </p:txBody>
      </p:sp>
      <p:pic>
        <p:nvPicPr>
          <p:cNvPr id="7" name="Picture 6">
            <a:extLst>
              <a:ext uri="{FF2B5EF4-FFF2-40B4-BE49-F238E27FC236}">
                <a16:creationId xmlns:a16="http://schemas.microsoft.com/office/drawing/2014/main" id="{E871B8EB-9099-4071-862C-3D2DDEAD8C10}"/>
              </a:ext>
            </a:extLst>
          </p:cNvPr>
          <p:cNvPicPr>
            <a:picLocks noChangeAspect="1"/>
          </p:cNvPicPr>
          <p:nvPr/>
        </p:nvPicPr>
        <p:blipFill>
          <a:blip r:embed="rId3"/>
          <a:stretch>
            <a:fillRect/>
          </a:stretch>
        </p:blipFill>
        <p:spPr>
          <a:xfrm>
            <a:off x="-57539" y="4195210"/>
            <a:ext cx="9144000" cy="1858479"/>
          </a:xfrm>
          <a:prstGeom prst="rect">
            <a:avLst/>
          </a:prstGeom>
        </p:spPr>
      </p:pic>
      <p:sp>
        <p:nvSpPr>
          <p:cNvPr id="8" name="TextBox 7">
            <a:extLst>
              <a:ext uri="{FF2B5EF4-FFF2-40B4-BE49-F238E27FC236}">
                <a16:creationId xmlns:a16="http://schemas.microsoft.com/office/drawing/2014/main" id="{83D54EE4-FCA8-4CA1-ACAB-53CFB8C9440A}"/>
              </a:ext>
            </a:extLst>
          </p:cNvPr>
          <p:cNvSpPr txBox="1"/>
          <p:nvPr/>
        </p:nvSpPr>
        <p:spPr>
          <a:xfrm>
            <a:off x="2844293" y="6160879"/>
            <a:ext cx="4643322" cy="369332"/>
          </a:xfrm>
          <a:prstGeom prst="rect">
            <a:avLst/>
          </a:prstGeom>
          <a:noFill/>
        </p:spPr>
        <p:txBody>
          <a:bodyPr wrap="none" rtlCol="0">
            <a:spAutoFit/>
          </a:bodyPr>
          <a:lstStyle/>
          <a:p>
            <a:r>
              <a:rPr lang="en-US" dirty="0"/>
              <a:t>Mid-to-Mid Driving (Waymo’s </a:t>
            </a:r>
            <a:r>
              <a:rPr lang="en-US" dirty="0" err="1"/>
              <a:t>ChauffeurNet</a:t>
            </a:r>
            <a:r>
              <a:rPr lang="en-US" dirty="0"/>
              <a:t>)</a:t>
            </a:r>
            <a:endParaRPr lang="en-SE" dirty="0"/>
          </a:p>
        </p:txBody>
      </p:sp>
    </p:spTree>
    <p:extLst>
      <p:ext uri="{BB962C8B-B14F-4D97-AF65-F5344CB8AC3E}">
        <p14:creationId xmlns:p14="http://schemas.microsoft.com/office/powerpoint/2010/main" val="235644396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8D70D5-9BD2-4BCE-A9BE-4C4597B831F3}"/>
              </a:ext>
            </a:extLst>
          </p:cNvPr>
          <p:cNvSpPr>
            <a:spLocks noGrp="1"/>
          </p:cNvSpPr>
          <p:nvPr>
            <p:ph type="title"/>
          </p:nvPr>
        </p:nvSpPr>
        <p:spPr/>
        <p:txBody>
          <a:bodyPr/>
          <a:lstStyle/>
          <a:p>
            <a:r>
              <a:rPr lang="en-US" dirty="0"/>
              <a:t>Abstract</a:t>
            </a:r>
            <a:endParaRPr lang="en-SE" dirty="0"/>
          </a:p>
        </p:txBody>
      </p:sp>
      <p:sp>
        <p:nvSpPr>
          <p:cNvPr id="3" name="Content Placeholder 2">
            <a:extLst>
              <a:ext uri="{FF2B5EF4-FFF2-40B4-BE49-F238E27FC236}">
                <a16:creationId xmlns:a16="http://schemas.microsoft.com/office/drawing/2014/main" id="{E0C1B91A-F264-4EB2-BEC1-5F16E762E816}"/>
              </a:ext>
            </a:extLst>
          </p:cNvPr>
          <p:cNvSpPr>
            <a:spLocks noGrp="1"/>
          </p:cNvSpPr>
          <p:nvPr>
            <p:ph idx="1"/>
          </p:nvPr>
        </p:nvSpPr>
        <p:spPr>
          <a:xfrm>
            <a:off x="457200" y="1295400"/>
            <a:ext cx="8229600" cy="4267200"/>
          </a:xfrm>
        </p:spPr>
        <p:txBody>
          <a:bodyPr>
            <a:normAutofit fontScale="62500" lnSpcReduction="20000"/>
          </a:bodyPr>
          <a:lstStyle/>
          <a:p>
            <a:r>
              <a:rPr lang="en-US" dirty="0"/>
              <a:t>Our goal is to train a policy for autonomous driving via imitation learning that is robust enough to drive a real vehicle. We find that standard behavior cloning is insufficient for handling complex driving scenarios, even when we leverage a perception system for preprocessing the input and a controller for executing the output on the car: 30 million examples are still not enough. </a:t>
            </a:r>
          </a:p>
          <a:p>
            <a:pPr lvl="1"/>
            <a:r>
              <a:rPr lang="en-US" dirty="0"/>
              <a:t>Training data: 30 million real-world expert driving examples, corresponding to about 60 days of continual driving</a:t>
            </a:r>
          </a:p>
          <a:p>
            <a:r>
              <a:rPr lang="en-US" dirty="0"/>
              <a:t>We propose exposing the learner to </a:t>
            </a:r>
            <a:r>
              <a:rPr lang="en-US" dirty="0">
                <a:solidFill>
                  <a:srgbClr val="FF0000"/>
                </a:solidFill>
              </a:rPr>
              <a:t>synthesized data in the form of perturbations to the expert’s driving</a:t>
            </a:r>
            <a:r>
              <a:rPr lang="en-US" dirty="0"/>
              <a:t>, which creates interesting situations such as collisions and/or going off the road. </a:t>
            </a:r>
          </a:p>
          <a:p>
            <a:r>
              <a:rPr lang="en-US" dirty="0"/>
              <a:t>Rather than purely imitating all data, we </a:t>
            </a:r>
            <a:r>
              <a:rPr lang="en-US" dirty="0">
                <a:solidFill>
                  <a:srgbClr val="FF0000"/>
                </a:solidFill>
              </a:rPr>
              <a:t>augment the imitation loss with additional losses </a:t>
            </a:r>
            <a:r>
              <a:rPr lang="en-US" dirty="0"/>
              <a:t>that penalize undesirable events and encourage progress – the perturbations then provide an important signal for these losses and lead to robustness of the learned model.</a:t>
            </a:r>
            <a:endParaRPr lang="en-SE" dirty="0"/>
          </a:p>
        </p:txBody>
      </p:sp>
      <p:sp>
        <p:nvSpPr>
          <p:cNvPr id="4" name="Slide Number Placeholder 3">
            <a:extLst>
              <a:ext uri="{FF2B5EF4-FFF2-40B4-BE49-F238E27FC236}">
                <a16:creationId xmlns:a16="http://schemas.microsoft.com/office/drawing/2014/main" id="{1BA865E7-C5F7-4A90-AEC2-96FCE032284D}"/>
              </a:ext>
            </a:extLst>
          </p:cNvPr>
          <p:cNvSpPr>
            <a:spLocks noGrp="1"/>
          </p:cNvSpPr>
          <p:nvPr>
            <p:ph type="sldNum" sz="quarter" idx="12"/>
          </p:nvPr>
        </p:nvSpPr>
        <p:spPr/>
        <p:txBody>
          <a:bodyPr/>
          <a:lstStyle/>
          <a:p>
            <a:pPr>
              <a:defRPr/>
            </a:pPr>
            <a:fld id="{F57F456A-00AF-44E6-8D70-638C0D0130FF}" type="slidenum">
              <a:rPr lang="en-US" altLang="zh-CN" smtClean="0"/>
              <a:pPr>
                <a:defRPr/>
              </a:pPr>
              <a:t>31</a:t>
            </a:fld>
            <a:endParaRPr lang="en-US" altLang="zh-CN"/>
          </a:p>
        </p:txBody>
      </p:sp>
      <p:pic>
        <p:nvPicPr>
          <p:cNvPr id="5" name="Picture 4">
            <a:extLst>
              <a:ext uri="{FF2B5EF4-FFF2-40B4-BE49-F238E27FC236}">
                <a16:creationId xmlns:a16="http://schemas.microsoft.com/office/drawing/2014/main" id="{3C146C19-067B-45E7-8557-5925CD09F288}"/>
              </a:ext>
            </a:extLst>
          </p:cNvPr>
          <p:cNvPicPr>
            <a:picLocks noChangeAspect="1"/>
          </p:cNvPicPr>
          <p:nvPr/>
        </p:nvPicPr>
        <p:blipFill>
          <a:blip r:embed="rId2"/>
          <a:stretch>
            <a:fillRect/>
          </a:stretch>
        </p:blipFill>
        <p:spPr>
          <a:xfrm>
            <a:off x="0" y="5273189"/>
            <a:ext cx="9066687" cy="1546257"/>
          </a:xfrm>
          <a:prstGeom prst="rect">
            <a:avLst/>
          </a:prstGeom>
        </p:spPr>
      </p:pic>
    </p:spTree>
    <p:extLst>
      <p:ext uri="{BB962C8B-B14F-4D97-AF65-F5344CB8AC3E}">
        <p14:creationId xmlns:p14="http://schemas.microsoft.com/office/powerpoint/2010/main" val="307929036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22960C-80A1-4E96-9BC5-851B10BDA0DB}"/>
              </a:ext>
            </a:extLst>
          </p:cNvPr>
          <p:cNvSpPr>
            <a:spLocks noGrp="1"/>
          </p:cNvSpPr>
          <p:nvPr>
            <p:ph type="title"/>
          </p:nvPr>
        </p:nvSpPr>
        <p:spPr/>
        <p:txBody>
          <a:bodyPr/>
          <a:lstStyle/>
          <a:p>
            <a:r>
              <a:rPr lang="en-US" dirty="0"/>
              <a:t>BC Experiments</a:t>
            </a:r>
            <a:endParaRPr lang="en-SE" dirty="0"/>
          </a:p>
        </p:txBody>
      </p:sp>
      <p:sp>
        <p:nvSpPr>
          <p:cNvPr id="3" name="Content Placeholder 2">
            <a:extLst>
              <a:ext uri="{FF2B5EF4-FFF2-40B4-BE49-F238E27FC236}">
                <a16:creationId xmlns:a16="http://schemas.microsoft.com/office/drawing/2014/main" id="{9810C6C4-F691-42B5-9FB2-0173BBCC6E34}"/>
              </a:ext>
            </a:extLst>
          </p:cNvPr>
          <p:cNvSpPr>
            <a:spLocks noGrp="1"/>
          </p:cNvSpPr>
          <p:nvPr>
            <p:ph idx="1"/>
          </p:nvPr>
        </p:nvSpPr>
        <p:spPr>
          <a:xfrm>
            <a:off x="457200" y="1295400"/>
            <a:ext cx="8229600" cy="1559865"/>
          </a:xfrm>
        </p:spPr>
        <p:txBody>
          <a:bodyPr>
            <a:normAutofit fontScale="62500" lnSpcReduction="20000"/>
          </a:bodyPr>
          <a:lstStyle/>
          <a:p>
            <a:r>
              <a:rPr lang="en-US" dirty="0"/>
              <a:t>Agent trained with pure BC gets stuck behind a parked vehicle (left) and is unable to recover from a trajectory deviation while driving along a curved road (right). The teal path depicts the input route, yellow box is a dynamic object in the scene, green box is the agent, blue dots are the agent’s past positions and green dots are the predicted future positions.</a:t>
            </a:r>
            <a:endParaRPr lang="en-SE" dirty="0"/>
          </a:p>
        </p:txBody>
      </p:sp>
      <p:sp>
        <p:nvSpPr>
          <p:cNvPr id="4" name="Slide Number Placeholder 3">
            <a:extLst>
              <a:ext uri="{FF2B5EF4-FFF2-40B4-BE49-F238E27FC236}">
                <a16:creationId xmlns:a16="http://schemas.microsoft.com/office/drawing/2014/main" id="{3D1751E4-60E2-45BF-B060-492FD9F1E3A9}"/>
              </a:ext>
            </a:extLst>
          </p:cNvPr>
          <p:cNvSpPr>
            <a:spLocks noGrp="1"/>
          </p:cNvSpPr>
          <p:nvPr>
            <p:ph type="sldNum" sz="quarter" idx="12"/>
          </p:nvPr>
        </p:nvSpPr>
        <p:spPr/>
        <p:txBody>
          <a:bodyPr/>
          <a:lstStyle/>
          <a:p>
            <a:pPr>
              <a:defRPr/>
            </a:pPr>
            <a:fld id="{F57F456A-00AF-44E6-8D70-638C0D0130FF}" type="slidenum">
              <a:rPr lang="en-US" altLang="zh-CN" smtClean="0"/>
              <a:pPr>
                <a:defRPr/>
              </a:pPr>
              <a:t>32</a:t>
            </a:fld>
            <a:endParaRPr lang="en-US" altLang="zh-CN"/>
          </a:p>
        </p:txBody>
      </p:sp>
      <p:pic>
        <p:nvPicPr>
          <p:cNvPr id="5122" name="Picture 2">
            <a:extLst>
              <a:ext uri="{FF2B5EF4-FFF2-40B4-BE49-F238E27FC236}">
                <a16:creationId xmlns:a16="http://schemas.microsoft.com/office/drawing/2014/main" id="{68D8EA78-A880-48E8-9D5B-85A0F2A98184}"/>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4838699" y="2924175"/>
            <a:ext cx="3810000" cy="381000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9AD2B1AE-47EA-4EC0-8127-DB12EC3739F4}"/>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514351" y="2895600"/>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250033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83A731-CC30-4D04-9FFC-E4EC720D55AC}"/>
              </a:ext>
            </a:extLst>
          </p:cNvPr>
          <p:cNvSpPr>
            <a:spLocks noGrp="1"/>
          </p:cNvSpPr>
          <p:nvPr>
            <p:ph type="title"/>
          </p:nvPr>
        </p:nvSpPr>
        <p:spPr/>
        <p:txBody>
          <a:bodyPr/>
          <a:lstStyle/>
          <a:p>
            <a:r>
              <a:rPr lang="en-US" dirty="0" err="1"/>
              <a:t>ChauffeurNet</a:t>
            </a:r>
            <a:r>
              <a:rPr lang="en-US" dirty="0"/>
              <a:t> Experiments</a:t>
            </a:r>
            <a:endParaRPr lang="en-SE" dirty="0"/>
          </a:p>
        </p:txBody>
      </p:sp>
      <p:sp>
        <p:nvSpPr>
          <p:cNvPr id="3" name="Content Placeholder 2">
            <a:extLst>
              <a:ext uri="{FF2B5EF4-FFF2-40B4-BE49-F238E27FC236}">
                <a16:creationId xmlns:a16="http://schemas.microsoft.com/office/drawing/2014/main" id="{A88F6CC4-1278-4469-9691-5164F9C82ABF}"/>
              </a:ext>
            </a:extLst>
          </p:cNvPr>
          <p:cNvSpPr>
            <a:spLocks noGrp="1"/>
          </p:cNvSpPr>
          <p:nvPr>
            <p:ph idx="1"/>
          </p:nvPr>
        </p:nvSpPr>
        <p:spPr>
          <a:xfrm>
            <a:off x="457200" y="1295400"/>
            <a:ext cx="8229600" cy="1318565"/>
          </a:xfrm>
        </p:spPr>
        <p:txBody>
          <a:bodyPr>
            <a:normAutofit fontScale="77500" lnSpcReduction="20000"/>
          </a:bodyPr>
          <a:lstStyle/>
          <a:p>
            <a:r>
              <a:rPr lang="en-US" i="1" dirty="0" err="1"/>
              <a:t>ChauffeurNet</a:t>
            </a:r>
            <a:r>
              <a:rPr lang="en-US" i="1" dirty="0"/>
              <a:t> </a:t>
            </a:r>
            <a:r>
              <a:rPr lang="en-US" dirty="0"/>
              <a:t>model can now successfully nudge around the parked vehicle (left) and recover from the trajectory deviation to continue smoothly along the curved road (right).</a:t>
            </a:r>
            <a:endParaRPr lang="en-SE" dirty="0"/>
          </a:p>
        </p:txBody>
      </p:sp>
      <p:sp>
        <p:nvSpPr>
          <p:cNvPr id="4" name="Slide Number Placeholder 3">
            <a:extLst>
              <a:ext uri="{FF2B5EF4-FFF2-40B4-BE49-F238E27FC236}">
                <a16:creationId xmlns:a16="http://schemas.microsoft.com/office/drawing/2014/main" id="{F88E0652-CAAD-4BB2-8A13-C89B02D2A2BB}"/>
              </a:ext>
            </a:extLst>
          </p:cNvPr>
          <p:cNvSpPr>
            <a:spLocks noGrp="1"/>
          </p:cNvSpPr>
          <p:nvPr>
            <p:ph type="sldNum" sz="quarter" idx="12"/>
          </p:nvPr>
        </p:nvSpPr>
        <p:spPr/>
        <p:txBody>
          <a:bodyPr/>
          <a:lstStyle/>
          <a:p>
            <a:pPr>
              <a:defRPr/>
            </a:pPr>
            <a:fld id="{F57F456A-00AF-44E6-8D70-638C0D0130FF}" type="slidenum">
              <a:rPr lang="en-US" altLang="zh-CN" smtClean="0"/>
              <a:pPr>
                <a:defRPr/>
              </a:pPr>
              <a:t>33</a:t>
            </a:fld>
            <a:endParaRPr lang="en-US" altLang="zh-CN"/>
          </a:p>
        </p:txBody>
      </p:sp>
      <p:pic>
        <p:nvPicPr>
          <p:cNvPr id="8194" name="Picture 2">
            <a:extLst>
              <a:ext uri="{FF2B5EF4-FFF2-40B4-BE49-F238E27FC236}">
                <a16:creationId xmlns:a16="http://schemas.microsoft.com/office/drawing/2014/main" id="{856AB880-5A55-4AF7-B9F1-0AE14739A81F}"/>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457200" y="2667000"/>
            <a:ext cx="3810000" cy="3810000"/>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a:extLst>
              <a:ext uri="{FF2B5EF4-FFF2-40B4-BE49-F238E27FC236}">
                <a16:creationId xmlns:a16="http://schemas.microsoft.com/office/drawing/2014/main" id="{1BD43B50-3FB5-47E4-B0E4-3358C44A0B4E}"/>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4724400" y="2667000"/>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450035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A3F8B-4DA6-4AE1-AF5A-DB4B119FF658}"/>
              </a:ext>
            </a:extLst>
          </p:cNvPr>
          <p:cNvSpPr>
            <a:spLocks noGrp="1"/>
          </p:cNvSpPr>
          <p:nvPr>
            <p:ph type="title"/>
          </p:nvPr>
        </p:nvSpPr>
        <p:spPr/>
        <p:txBody>
          <a:bodyPr/>
          <a:lstStyle/>
          <a:p>
            <a:r>
              <a:rPr lang="en-US" dirty="0" err="1"/>
              <a:t>ChauffeurNet</a:t>
            </a:r>
            <a:r>
              <a:rPr lang="en-US" dirty="0"/>
              <a:t> </a:t>
            </a:r>
            <a:r>
              <a:rPr lang="en-US" dirty="0" err="1"/>
              <a:t>Input/Output</a:t>
            </a:r>
            <a:endParaRPr lang="en-SE" dirty="0"/>
          </a:p>
        </p:txBody>
      </p:sp>
      <p:sp>
        <p:nvSpPr>
          <p:cNvPr id="3" name="Content Placeholder 2">
            <a:extLst>
              <a:ext uri="{FF2B5EF4-FFF2-40B4-BE49-F238E27FC236}">
                <a16:creationId xmlns:a16="http://schemas.microsoft.com/office/drawing/2014/main" id="{6F6F565A-E514-4304-85F9-E899C3D8BA71}"/>
              </a:ext>
            </a:extLst>
          </p:cNvPr>
          <p:cNvSpPr>
            <a:spLocks noGrp="1"/>
          </p:cNvSpPr>
          <p:nvPr>
            <p:ph idx="1"/>
          </p:nvPr>
        </p:nvSpPr>
        <p:spPr>
          <a:xfrm>
            <a:off x="304800" y="1295400"/>
            <a:ext cx="8458200" cy="1981200"/>
          </a:xfrm>
        </p:spPr>
        <p:txBody>
          <a:bodyPr>
            <a:normAutofit fontScale="55000" lnSpcReduction="20000"/>
          </a:bodyPr>
          <a:lstStyle/>
          <a:p>
            <a:r>
              <a:rPr lang="en-US" dirty="0"/>
              <a:t>We use a perception system that processes raw sensor information and produces our input: a top-down representation of the environment and intended route, where objects such as vehicles are drawn as oriented 2D boxes along with a rendering of the road information and traffic light states. We present this mid-level input to a recurrent neural network (RNN), named </a:t>
            </a:r>
            <a:r>
              <a:rPr lang="en-US" dirty="0" err="1"/>
              <a:t>ChauffeurNet</a:t>
            </a:r>
            <a:r>
              <a:rPr lang="en-US" dirty="0"/>
              <a:t>, which then outputs a driving trajectory that is consumed by a controller which translates it to steering and acceleration.</a:t>
            </a:r>
            <a:endParaRPr lang="en-SE" dirty="0"/>
          </a:p>
        </p:txBody>
      </p:sp>
      <p:sp>
        <p:nvSpPr>
          <p:cNvPr id="4" name="Slide Number Placeholder 3">
            <a:extLst>
              <a:ext uri="{FF2B5EF4-FFF2-40B4-BE49-F238E27FC236}">
                <a16:creationId xmlns:a16="http://schemas.microsoft.com/office/drawing/2014/main" id="{444CE9DA-8F83-4CD9-A40C-88FB82AFFC0E}"/>
              </a:ext>
            </a:extLst>
          </p:cNvPr>
          <p:cNvSpPr>
            <a:spLocks noGrp="1"/>
          </p:cNvSpPr>
          <p:nvPr>
            <p:ph type="sldNum" sz="quarter" idx="12"/>
          </p:nvPr>
        </p:nvSpPr>
        <p:spPr/>
        <p:txBody>
          <a:bodyPr/>
          <a:lstStyle/>
          <a:p>
            <a:pPr>
              <a:defRPr/>
            </a:pPr>
            <a:fld id="{F57F456A-00AF-44E6-8D70-638C0D0130FF}" type="slidenum">
              <a:rPr lang="en-US" altLang="zh-CN" smtClean="0"/>
              <a:pPr>
                <a:defRPr/>
              </a:pPr>
              <a:t>34</a:t>
            </a:fld>
            <a:endParaRPr lang="en-US" altLang="zh-CN"/>
          </a:p>
        </p:txBody>
      </p:sp>
      <p:pic>
        <p:nvPicPr>
          <p:cNvPr id="5" name="Picture 4">
            <a:extLst>
              <a:ext uri="{FF2B5EF4-FFF2-40B4-BE49-F238E27FC236}">
                <a16:creationId xmlns:a16="http://schemas.microsoft.com/office/drawing/2014/main" id="{3EAFFD28-E9F3-494B-8AB3-36F939072DB4}"/>
              </a:ext>
            </a:extLst>
          </p:cNvPr>
          <p:cNvPicPr>
            <a:picLocks noChangeAspect="1"/>
          </p:cNvPicPr>
          <p:nvPr/>
        </p:nvPicPr>
        <p:blipFill>
          <a:blip r:embed="rId2"/>
          <a:stretch>
            <a:fillRect/>
          </a:stretch>
        </p:blipFill>
        <p:spPr>
          <a:xfrm>
            <a:off x="-9277" y="3139759"/>
            <a:ext cx="9144000" cy="3718241"/>
          </a:xfrm>
          <a:prstGeom prst="rect">
            <a:avLst/>
          </a:prstGeom>
        </p:spPr>
      </p:pic>
    </p:spTree>
    <p:extLst>
      <p:ext uri="{BB962C8B-B14F-4D97-AF65-F5344CB8AC3E}">
        <p14:creationId xmlns:p14="http://schemas.microsoft.com/office/powerpoint/2010/main" val="112761357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4FCFC3-4637-40A4-80B7-8D206B9BCA1A}"/>
              </a:ext>
            </a:extLst>
          </p:cNvPr>
          <p:cNvSpPr>
            <a:spLocks noGrp="1"/>
          </p:cNvSpPr>
          <p:nvPr>
            <p:ph type="title"/>
          </p:nvPr>
        </p:nvSpPr>
        <p:spPr/>
        <p:txBody>
          <a:bodyPr/>
          <a:lstStyle/>
          <a:p>
            <a:r>
              <a:rPr lang="en-US" dirty="0" err="1"/>
              <a:t>ChauffeurNet</a:t>
            </a:r>
            <a:r>
              <a:rPr lang="en-US" dirty="0"/>
              <a:t> </a:t>
            </a:r>
            <a:r>
              <a:rPr lang="en-US" dirty="0" err="1"/>
              <a:t>Input/Output</a:t>
            </a:r>
            <a:r>
              <a:rPr lang="en-US" dirty="0"/>
              <a:t> in Detail</a:t>
            </a:r>
            <a:endParaRPr lang="en-SE" dirty="0"/>
          </a:p>
        </p:txBody>
      </p:sp>
      <p:sp>
        <p:nvSpPr>
          <p:cNvPr id="3" name="Content Placeholder 2">
            <a:extLst>
              <a:ext uri="{FF2B5EF4-FFF2-40B4-BE49-F238E27FC236}">
                <a16:creationId xmlns:a16="http://schemas.microsoft.com/office/drawing/2014/main" id="{99BE436D-90A9-4766-AC37-B3BDEF292148}"/>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BD766E4A-684C-4D62-B3DD-590057A00DCE}"/>
              </a:ext>
            </a:extLst>
          </p:cNvPr>
          <p:cNvSpPr>
            <a:spLocks noGrp="1"/>
          </p:cNvSpPr>
          <p:nvPr>
            <p:ph type="sldNum" sz="quarter" idx="12"/>
          </p:nvPr>
        </p:nvSpPr>
        <p:spPr/>
        <p:txBody>
          <a:bodyPr/>
          <a:lstStyle/>
          <a:p>
            <a:pPr>
              <a:defRPr/>
            </a:pPr>
            <a:fld id="{F57F456A-00AF-44E6-8D70-638C0D0130FF}" type="slidenum">
              <a:rPr lang="en-US" altLang="zh-CN" smtClean="0"/>
              <a:pPr>
                <a:defRPr/>
              </a:pPr>
              <a:t>35</a:t>
            </a:fld>
            <a:endParaRPr lang="en-US" altLang="zh-CN"/>
          </a:p>
        </p:txBody>
      </p:sp>
      <p:pic>
        <p:nvPicPr>
          <p:cNvPr id="5" name="Picture 4">
            <a:extLst>
              <a:ext uri="{FF2B5EF4-FFF2-40B4-BE49-F238E27FC236}">
                <a16:creationId xmlns:a16="http://schemas.microsoft.com/office/drawing/2014/main" id="{CD65F884-5CA3-4E55-AAE5-9C93E69728D1}"/>
              </a:ext>
            </a:extLst>
          </p:cNvPr>
          <p:cNvPicPr>
            <a:picLocks noChangeAspect="1"/>
          </p:cNvPicPr>
          <p:nvPr/>
        </p:nvPicPr>
        <p:blipFill>
          <a:blip r:embed="rId2"/>
          <a:stretch>
            <a:fillRect/>
          </a:stretch>
        </p:blipFill>
        <p:spPr>
          <a:xfrm>
            <a:off x="0" y="1241505"/>
            <a:ext cx="9144000" cy="4374990"/>
          </a:xfrm>
          <a:prstGeom prst="rect">
            <a:avLst/>
          </a:prstGeom>
        </p:spPr>
      </p:pic>
    </p:spTree>
    <p:extLst>
      <p:ext uri="{BB962C8B-B14F-4D97-AF65-F5344CB8AC3E}">
        <p14:creationId xmlns:p14="http://schemas.microsoft.com/office/powerpoint/2010/main" val="1689836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BF2681-2DD7-4021-915F-5714F696F806}"/>
              </a:ext>
            </a:extLst>
          </p:cNvPr>
          <p:cNvSpPr>
            <a:spLocks noGrp="1"/>
          </p:cNvSpPr>
          <p:nvPr>
            <p:ph type="title"/>
          </p:nvPr>
        </p:nvSpPr>
        <p:spPr/>
        <p:txBody>
          <a:bodyPr/>
          <a:lstStyle/>
          <a:p>
            <a:r>
              <a:rPr lang="en-US" dirty="0"/>
              <a:t>Rendered inputs and outputs</a:t>
            </a:r>
            <a:endParaRPr lang="en-SE" dirty="0"/>
          </a:p>
        </p:txBody>
      </p:sp>
      <p:sp>
        <p:nvSpPr>
          <p:cNvPr id="3" name="Content Placeholder 2">
            <a:extLst>
              <a:ext uri="{FF2B5EF4-FFF2-40B4-BE49-F238E27FC236}">
                <a16:creationId xmlns:a16="http://schemas.microsoft.com/office/drawing/2014/main" id="{3ABD55C4-A9C3-4E73-BF71-8DD56348860D}"/>
              </a:ext>
            </a:extLst>
          </p:cNvPr>
          <p:cNvSpPr>
            <a:spLocks noGrp="1"/>
          </p:cNvSpPr>
          <p:nvPr>
            <p:ph idx="1"/>
          </p:nvPr>
        </p:nvSpPr>
        <p:spPr>
          <a:xfrm>
            <a:off x="152400" y="5791200"/>
            <a:ext cx="8839200" cy="983310"/>
          </a:xfrm>
        </p:spPr>
        <p:txBody>
          <a:bodyPr>
            <a:normAutofit fontScale="47500" lnSpcReduction="20000"/>
          </a:bodyPr>
          <a:lstStyle/>
          <a:p>
            <a:r>
              <a:rPr lang="en-US" b="1" dirty="0"/>
              <a:t>Top-row left-to-right:</a:t>
            </a:r>
            <a:r>
              <a:rPr lang="en-US" dirty="0"/>
              <a:t> Roadmap, Traffic lights (bright lines denote red light), Speed-limit, and Planned Route (intent: ego-car should turn right). </a:t>
            </a:r>
          </a:p>
          <a:p>
            <a:r>
              <a:rPr lang="en-US" b="1" dirty="0"/>
              <a:t>Bottom-row left-to-right:</a:t>
            </a:r>
            <a:r>
              <a:rPr lang="en-US" dirty="0"/>
              <a:t> Current Agent Box, Dynamic Boxes (history of past 1-2s), Past Agent Poses, and the output Future Agent Poses (shown in last slide).</a:t>
            </a:r>
            <a:endParaRPr lang="en-SE" dirty="0"/>
          </a:p>
        </p:txBody>
      </p:sp>
      <p:sp>
        <p:nvSpPr>
          <p:cNvPr id="4" name="Slide Number Placeholder 3">
            <a:extLst>
              <a:ext uri="{FF2B5EF4-FFF2-40B4-BE49-F238E27FC236}">
                <a16:creationId xmlns:a16="http://schemas.microsoft.com/office/drawing/2014/main" id="{97202004-D459-4860-9878-332844FC3E0E}"/>
              </a:ext>
            </a:extLst>
          </p:cNvPr>
          <p:cNvSpPr>
            <a:spLocks noGrp="1"/>
          </p:cNvSpPr>
          <p:nvPr>
            <p:ph type="sldNum" sz="quarter" idx="12"/>
          </p:nvPr>
        </p:nvSpPr>
        <p:spPr/>
        <p:txBody>
          <a:bodyPr/>
          <a:lstStyle/>
          <a:p>
            <a:pPr>
              <a:defRPr/>
            </a:pPr>
            <a:fld id="{F57F456A-00AF-44E6-8D70-638C0D0130FF}" type="slidenum">
              <a:rPr lang="en-US" altLang="zh-CN" smtClean="0"/>
              <a:pPr>
                <a:defRPr/>
              </a:pPr>
              <a:t>36</a:t>
            </a:fld>
            <a:endParaRPr lang="en-US" altLang="zh-CN"/>
          </a:p>
        </p:txBody>
      </p:sp>
      <p:pic>
        <p:nvPicPr>
          <p:cNvPr id="4098" name="Picture 2">
            <a:extLst>
              <a:ext uri="{FF2B5EF4-FFF2-40B4-BE49-F238E27FC236}">
                <a16:creationId xmlns:a16="http://schemas.microsoft.com/office/drawing/2014/main" id="{C8F38B2B-5DDD-4363-AE6D-7B5366CD8F62}"/>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0" y="1157288"/>
            <a:ext cx="9144000" cy="454342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BFDF7530-1F27-4B6E-AA79-C98538BBE922}"/>
              </a:ext>
            </a:extLst>
          </p:cNvPr>
          <p:cNvSpPr/>
          <p:nvPr/>
        </p:nvSpPr>
        <p:spPr bwMode="auto">
          <a:xfrm>
            <a:off x="6858000" y="3429000"/>
            <a:ext cx="2362200" cy="2286001"/>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6" name="TextBox 5">
            <a:extLst>
              <a:ext uri="{FF2B5EF4-FFF2-40B4-BE49-F238E27FC236}">
                <a16:creationId xmlns:a16="http://schemas.microsoft.com/office/drawing/2014/main" id="{3BD5A571-F934-448C-A902-ED6130A25F9B}"/>
              </a:ext>
            </a:extLst>
          </p:cNvPr>
          <p:cNvSpPr txBox="1"/>
          <p:nvPr/>
        </p:nvSpPr>
        <p:spPr>
          <a:xfrm>
            <a:off x="7432838" y="3429000"/>
            <a:ext cx="1263487" cy="523220"/>
          </a:xfrm>
          <a:prstGeom prst="rect">
            <a:avLst/>
          </a:prstGeom>
          <a:noFill/>
        </p:spPr>
        <p:txBody>
          <a:bodyPr wrap="none" rtlCol="0">
            <a:spAutoFit/>
          </a:bodyPr>
          <a:lstStyle/>
          <a:p>
            <a:r>
              <a:rPr lang="en-US" sz="2800" dirty="0">
                <a:solidFill>
                  <a:schemeClr val="bg1"/>
                </a:solidFill>
              </a:rPr>
              <a:t>Output</a:t>
            </a:r>
            <a:endParaRPr lang="en-SE" sz="2800" dirty="0">
              <a:solidFill>
                <a:schemeClr val="bg1"/>
              </a:solidFill>
            </a:endParaRPr>
          </a:p>
        </p:txBody>
      </p:sp>
    </p:spTree>
    <p:extLst>
      <p:ext uri="{BB962C8B-B14F-4D97-AF65-F5344CB8AC3E}">
        <p14:creationId xmlns:p14="http://schemas.microsoft.com/office/powerpoint/2010/main" val="93633032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D7B649-6A4D-4861-AEAF-8DC7ECCA0461}"/>
              </a:ext>
            </a:extLst>
          </p:cNvPr>
          <p:cNvSpPr>
            <a:spLocks noGrp="1"/>
          </p:cNvSpPr>
          <p:nvPr>
            <p:ph type="title"/>
          </p:nvPr>
        </p:nvSpPr>
        <p:spPr/>
        <p:txBody>
          <a:bodyPr/>
          <a:lstStyle/>
          <a:p>
            <a:r>
              <a:rPr lang="en-US" dirty="0" err="1"/>
              <a:t>ChauffeurNet</a:t>
            </a:r>
            <a:r>
              <a:rPr lang="en-US" dirty="0"/>
              <a:t> Architecture</a:t>
            </a:r>
            <a:endParaRPr lang="en-SE" dirty="0"/>
          </a:p>
        </p:txBody>
      </p:sp>
      <p:sp>
        <p:nvSpPr>
          <p:cNvPr id="3" name="Content Placeholder 2">
            <a:extLst>
              <a:ext uri="{FF2B5EF4-FFF2-40B4-BE49-F238E27FC236}">
                <a16:creationId xmlns:a16="http://schemas.microsoft.com/office/drawing/2014/main" id="{060C026B-7752-4E37-A8E9-A46711EE9E78}"/>
              </a:ext>
            </a:extLst>
          </p:cNvPr>
          <p:cNvSpPr>
            <a:spLocks noGrp="1"/>
          </p:cNvSpPr>
          <p:nvPr>
            <p:ph idx="1"/>
          </p:nvPr>
        </p:nvSpPr>
        <p:spPr>
          <a:xfrm>
            <a:off x="228600" y="1295400"/>
            <a:ext cx="8610600" cy="5287962"/>
          </a:xfrm>
        </p:spPr>
        <p:txBody>
          <a:bodyPr>
            <a:normAutofit/>
          </a:bodyPr>
          <a:lstStyle/>
          <a:p>
            <a:r>
              <a:rPr lang="en-US" dirty="0" err="1"/>
              <a:t>ChauffeurNet</a:t>
            </a:r>
            <a:r>
              <a:rPr lang="en-US" dirty="0"/>
              <a:t> is a Convolutional Recurrent Neural Network (RNN), consisting of the CNN </a:t>
            </a:r>
            <a:r>
              <a:rPr lang="en-US" dirty="0" err="1"/>
              <a:t>FeatureNet</a:t>
            </a:r>
            <a:r>
              <a:rPr lang="en-US" dirty="0"/>
              <a:t>, and the </a:t>
            </a:r>
            <a:r>
              <a:rPr lang="en-US" dirty="0" err="1"/>
              <a:t>AgentRNN</a:t>
            </a:r>
            <a:r>
              <a:rPr lang="en-US" dirty="0"/>
              <a:t>.</a:t>
            </a:r>
          </a:p>
          <a:p>
            <a:r>
              <a:rPr lang="en-US" dirty="0"/>
              <a:t>Trained with IL, guided by ground truth data (green) and loss functions (blue)</a:t>
            </a:r>
          </a:p>
          <a:p>
            <a:pPr lvl="1"/>
            <a:r>
              <a:rPr lang="en-US" dirty="0"/>
              <a:t>26M examples from real driving logs</a:t>
            </a:r>
          </a:p>
        </p:txBody>
      </p:sp>
      <p:sp>
        <p:nvSpPr>
          <p:cNvPr id="4" name="Slide Number Placeholder 3">
            <a:extLst>
              <a:ext uri="{FF2B5EF4-FFF2-40B4-BE49-F238E27FC236}">
                <a16:creationId xmlns:a16="http://schemas.microsoft.com/office/drawing/2014/main" id="{5AD6BDF8-98A4-4C4B-912B-9CBDB6800D03}"/>
              </a:ext>
            </a:extLst>
          </p:cNvPr>
          <p:cNvSpPr>
            <a:spLocks noGrp="1"/>
          </p:cNvSpPr>
          <p:nvPr>
            <p:ph type="sldNum" sz="quarter" idx="12"/>
          </p:nvPr>
        </p:nvSpPr>
        <p:spPr/>
        <p:txBody>
          <a:bodyPr/>
          <a:lstStyle/>
          <a:p>
            <a:pPr>
              <a:defRPr/>
            </a:pPr>
            <a:fld id="{F57F456A-00AF-44E6-8D70-638C0D0130FF}" type="slidenum">
              <a:rPr lang="en-US" altLang="zh-CN" smtClean="0"/>
              <a:pPr>
                <a:defRPr/>
              </a:pPr>
              <a:t>37</a:t>
            </a:fld>
            <a:endParaRPr lang="en-US" altLang="zh-CN"/>
          </a:p>
        </p:txBody>
      </p:sp>
    </p:spTree>
    <p:extLst>
      <p:ext uri="{BB962C8B-B14F-4D97-AF65-F5344CB8AC3E}">
        <p14:creationId xmlns:p14="http://schemas.microsoft.com/office/powerpoint/2010/main" val="192273191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4F18E2-C22A-4484-BEF6-542B7F91438D}"/>
              </a:ext>
            </a:extLst>
          </p:cNvPr>
          <p:cNvSpPr>
            <a:spLocks noGrp="1"/>
          </p:cNvSpPr>
          <p:nvPr>
            <p:ph type="title"/>
          </p:nvPr>
        </p:nvSpPr>
        <p:spPr/>
        <p:txBody>
          <a:bodyPr/>
          <a:lstStyle/>
          <a:p>
            <a:r>
              <a:rPr lang="en-US" sz="3600" dirty="0">
                <a:solidFill>
                  <a:srgbClr val="FF0000"/>
                </a:solidFill>
              </a:rPr>
              <a:t>Conditional IL (CIL) [</a:t>
            </a:r>
            <a:r>
              <a:rPr lang="en-US" sz="3600" dirty="0" err="1">
                <a:solidFill>
                  <a:srgbClr val="FF0000"/>
                </a:solidFill>
              </a:rPr>
              <a:t>Codevilla</a:t>
            </a:r>
            <a:r>
              <a:rPr lang="en-US" sz="3600" dirty="0">
                <a:solidFill>
                  <a:srgbClr val="FF0000"/>
                </a:solidFill>
              </a:rPr>
              <a:t> 2018]</a:t>
            </a:r>
            <a:endParaRPr lang="en-SE" sz="3600" dirty="0">
              <a:solidFill>
                <a:srgbClr val="FF0000"/>
              </a:solidFill>
            </a:endParaRPr>
          </a:p>
        </p:txBody>
      </p:sp>
      <p:sp>
        <p:nvSpPr>
          <p:cNvPr id="3" name="Content Placeholder 2">
            <a:extLst>
              <a:ext uri="{FF2B5EF4-FFF2-40B4-BE49-F238E27FC236}">
                <a16:creationId xmlns:a16="http://schemas.microsoft.com/office/drawing/2014/main" id="{F1698DAD-815A-4385-97FD-6386AF2E74BA}"/>
              </a:ext>
            </a:extLst>
          </p:cNvPr>
          <p:cNvSpPr>
            <a:spLocks noGrp="1"/>
          </p:cNvSpPr>
          <p:nvPr>
            <p:ph idx="1"/>
          </p:nvPr>
        </p:nvSpPr>
        <p:spPr>
          <a:xfrm>
            <a:off x="457200" y="1295400"/>
            <a:ext cx="8229600" cy="2743200"/>
          </a:xfrm>
        </p:spPr>
        <p:txBody>
          <a:bodyPr>
            <a:normAutofit/>
          </a:bodyPr>
          <a:lstStyle/>
          <a:p>
            <a:r>
              <a:rPr lang="en-US" kern="1200" dirty="0" err="1">
                <a:latin typeface="Arial" charset="0"/>
              </a:rPr>
              <a:t>Codevilla</a:t>
            </a:r>
            <a:r>
              <a:rPr lang="en-US" kern="1200" dirty="0">
                <a:latin typeface="Arial" charset="0"/>
              </a:rPr>
              <a:t>, Felipe, et al. "End-to-end driving via conditional imitation learning." </a:t>
            </a:r>
            <a:r>
              <a:rPr lang="en-US" i="1" kern="1200" dirty="0">
                <a:latin typeface="Arial" charset="0"/>
              </a:rPr>
              <a:t>2018 IEEE International Conference on Robotics and Automation (ICRA)</a:t>
            </a:r>
            <a:r>
              <a:rPr lang="en-US" kern="1200" dirty="0">
                <a:latin typeface="Arial" charset="0"/>
              </a:rPr>
              <a:t>. IEEE, 2018.</a:t>
            </a:r>
          </a:p>
          <a:p>
            <a:endParaRPr lang="en-SE" dirty="0"/>
          </a:p>
        </p:txBody>
      </p:sp>
      <p:sp>
        <p:nvSpPr>
          <p:cNvPr id="4" name="Slide Number Placeholder 3">
            <a:extLst>
              <a:ext uri="{FF2B5EF4-FFF2-40B4-BE49-F238E27FC236}">
                <a16:creationId xmlns:a16="http://schemas.microsoft.com/office/drawing/2014/main" id="{3BAAEFCE-D31A-4819-A5CA-196E07405AD9}"/>
              </a:ext>
            </a:extLst>
          </p:cNvPr>
          <p:cNvSpPr>
            <a:spLocks noGrp="1"/>
          </p:cNvSpPr>
          <p:nvPr>
            <p:ph type="sldNum" sz="quarter" idx="12"/>
          </p:nvPr>
        </p:nvSpPr>
        <p:spPr/>
        <p:txBody>
          <a:bodyPr/>
          <a:lstStyle/>
          <a:p>
            <a:pPr>
              <a:defRPr/>
            </a:pPr>
            <a:fld id="{F57F456A-00AF-44E6-8D70-638C0D0130FF}" type="slidenum">
              <a:rPr lang="en-US" altLang="zh-CN" smtClean="0"/>
              <a:pPr>
                <a:defRPr/>
              </a:pPr>
              <a:t>38</a:t>
            </a:fld>
            <a:endParaRPr lang="en-US" altLang="zh-CN"/>
          </a:p>
        </p:txBody>
      </p:sp>
      <p:pic>
        <p:nvPicPr>
          <p:cNvPr id="6" name="Picture 5">
            <a:extLst>
              <a:ext uri="{FF2B5EF4-FFF2-40B4-BE49-F238E27FC236}">
                <a16:creationId xmlns:a16="http://schemas.microsoft.com/office/drawing/2014/main" id="{06589BFD-AC75-4F8E-B723-CBC562794327}"/>
              </a:ext>
            </a:extLst>
          </p:cNvPr>
          <p:cNvPicPr>
            <a:picLocks noChangeAspect="1"/>
          </p:cNvPicPr>
          <p:nvPr/>
        </p:nvPicPr>
        <p:blipFill>
          <a:blip r:embed="rId3"/>
          <a:stretch>
            <a:fillRect/>
          </a:stretch>
        </p:blipFill>
        <p:spPr>
          <a:xfrm>
            <a:off x="-7289" y="4220814"/>
            <a:ext cx="9144000" cy="1656111"/>
          </a:xfrm>
          <a:prstGeom prst="rect">
            <a:avLst/>
          </a:prstGeom>
        </p:spPr>
      </p:pic>
    </p:spTree>
    <p:extLst>
      <p:ext uri="{BB962C8B-B14F-4D97-AF65-F5344CB8AC3E}">
        <p14:creationId xmlns:p14="http://schemas.microsoft.com/office/powerpoint/2010/main" val="427680168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0C8DCA-434E-48E5-9308-583F792141D5}"/>
              </a:ext>
            </a:extLst>
          </p:cNvPr>
          <p:cNvSpPr>
            <a:spLocks noGrp="1"/>
          </p:cNvSpPr>
          <p:nvPr>
            <p:ph type="title"/>
          </p:nvPr>
        </p:nvSpPr>
        <p:spPr/>
        <p:txBody>
          <a:bodyPr/>
          <a:lstStyle/>
          <a:p>
            <a:r>
              <a:rPr lang="en-US" dirty="0"/>
              <a:t>Standard IL Limitations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C4A9F6A-BB74-4B0C-8763-84E8B43847C8}"/>
                  </a:ext>
                </a:extLst>
              </p:cNvPr>
              <p:cNvSpPr>
                <a:spLocks noGrp="1"/>
              </p:cNvSpPr>
              <p:nvPr>
                <p:ph idx="1"/>
              </p:nvPr>
            </p:nvSpPr>
            <p:spPr>
              <a:xfrm>
                <a:off x="457200" y="1219200"/>
                <a:ext cx="8229600" cy="5791200"/>
              </a:xfrm>
            </p:spPr>
            <p:txBody>
              <a:bodyPr>
                <a:normAutofit fontScale="70000" lnSpcReduction="20000"/>
              </a:bodyPr>
              <a:lstStyle/>
              <a:p>
                <a:r>
                  <a:rPr lang="en-US" dirty="0"/>
                  <a:t>Standard IL: training data is a set of observation-action pairs </a:t>
                </a:r>
                <a14:m>
                  <m:oMath xmlns:m="http://schemas.openxmlformats.org/officeDocument/2006/math">
                    <m:r>
                      <a:rPr lang="en-US" b="0" i="1" smtClean="0">
                        <a:latin typeface="Cambria Math" panose="02040503050406030204" pitchFamily="18" charset="0"/>
                      </a:rPr>
                      <m:t>𝐷</m:t>
                    </m:r>
                    <m:sSubSup>
                      <m:sSubSupPr>
                        <m:ctrlPr>
                          <a:rPr lang="en-US" b="0" i="1" smtClean="0">
                            <a:latin typeface="Cambria Math" panose="02040503050406030204" pitchFamily="18" charset="0"/>
                          </a:rPr>
                        </m:ctrlPr>
                      </m:sSubSupPr>
                      <m:e>
                        <m:d>
                          <m:dPr>
                            <m:begChr m:val="{"/>
                            <m:endChr m:val="}"/>
                            <m:ctrlPr>
                              <a:rPr lang="en-US" b="0" i="1" smtClean="0">
                                <a:latin typeface="Cambria Math" panose="02040503050406030204" pitchFamily="18" charset="0"/>
                              </a:rPr>
                            </m:ctrlPr>
                          </m:dPr>
                          <m:e>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𝑜</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𝑖</m:t>
                                    </m:r>
                                  </m:sub>
                                </m:sSub>
                              </m:e>
                            </m:d>
                          </m:e>
                        </m:d>
                      </m:e>
                      <m:sub>
                        <m:r>
                          <a:rPr lang="en-US" b="0" i="1" smtClean="0">
                            <a:latin typeface="Cambria Math" panose="02040503050406030204" pitchFamily="18" charset="0"/>
                          </a:rPr>
                          <m:t>𝑖</m:t>
                        </m:r>
                        <m:r>
                          <a:rPr lang="en-US" i="1">
                            <a:latin typeface="Cambria Math" panose="02040503050406030204" pitchFamily="18" charset="0"/>
                          </a:rPr>
                          <m:t>=1</m:t>
                        </m:r>
                      </m:sub>
                      <m:sup>
                        <m:r>
                          <a:rPr lang="en-US" b="0" i="1" smtClean="0">
                            <a:latin typeface="Cambria Math" panose="02040503050406030204" pitchFamily="18" charset="0"/>
                          </a:rPr>
                          <m:t>𝑁</m:t>
                        </m:r>
                      </m:sup>
                    </m:sSubSup>
                  </m:oMath>
                </a14:m>
                <a:r>
                  <a:rPr lang="en-US" dirty="0"/>
                  <a:t> generated by expert. We train a function (DNN) to mimic expert actions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𝑖</m:t>
                        </m:r>
                      </m:sub>
                    </m:sSub>
                  </m:oMath>
                </a14:m>
                <a:endParaRPr lang="en-US" dirty="0"/>
              </a:p>
              <a:p>
                <a:pPr lvl="1">
                  <a:buFont typeface="Arial" panose="020B0604020202020204" pitchFamily="34" charset="0"/>
                  <a:buChar char="•"/>
                </a:pPr>
                <a14:m>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min</m:t>
                            </m:r>
                          </m:e>
                          <m:lim>
                            <m:r>
                              <a:rPr lang="en-US" b="0" i="1" smtClean="0">
                                <a:latin typeface="Cambria Math" panose="02040503050406030204" pitchFamily="18" charset="0"/>
                              </a:rPr>
                              <m:t>𝜃</m:t>
                            </m:r>
                          </m:lim>
                        </m:limLow>
                      </m:fName>
                      <m:e>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𝑖</m:t>
                            </m:r>
                          </m:sub>
                          <m:sup/>
                          <m:e>
                            <m:r>
                              <a:rPr lang="en-US" b="0" i="1" smtClean="0">
                                <a:latin typeface="Cambria Math" panose="02040503050406030204" pitchFamily="18" charset="0"/>
                              </a:rPr>
                              <m:t>𝑙</m:t>
                            </m:r>
                            <m:r>
                              <a:rPr lang="en-US" b="0" i="1" smtClean="0">
                                <a:latin typeface="Cambria Math" panose="02040503050406030204" pitchFamily="18" charset="0"/>
                              </a:rPr>
                              <m:t>(</m:t>
                            </m:r>
                            <m:r>
                              <a:rPr lang="en-US" b="0" i="1" smtClean="0">
                                <a:latin typeface="Cambria Math" panose="02040503050406030204" pitchFamily="18" charset="0"/>
                              </a:rPr>
                              <m:t>𝐹</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𝑜</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a:rPr lang="en-US" b="0" i="1" smtClean="0">
                                    <a:latin typeface="Cambria Math" panose="02040503050406030204" pitchFamily="18" charset="0"/>
                                  </a:rPr>
                                  <m:t>𝜃</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𝑖</m:t>
                                </m:r>
                              </m:sub>
                            </m:sSub>
                            <m:r>
                              <a:rPr lang="en-US" b="0" i="1" smtClean="0">
                                <a:latin typeface="Cambria Math" panose="02040503050406030204" pitchFamily="18" charset="0"/>
                              </a:rPr>
                              <m:t>)</m:t>
                            </m:r>
                          </m:e>
                        </m:nary>
                      </m:e>
                    </m:func>
                  </m:oMath>
                </a14:m>
                <a:r>
                  <a:rPr lang="en-US" dirty="0"/>
                  <a:t> (Note different notations: here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𝑜</m:t>
                        </m:r>
                      </m:e>
                      <m:sub>
                        <m:r>
                          <a:rPr lang="en-US" i="1">
                            <a:latin typeface="Cambria Math" panose="02040503050406030204" pitchFamily="18" charset="0"/>
                          </a:rPr>
                          <m:t>𝑖</m:t>
                        </m:r>
                      </m:sub>
                    </m:sSub>
                  </m:oMath>
                </a14:m>
                <a:r>
                  <a:rPr lang="en-US" dirty="0"/>
                  <a:t> is the same as state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𝑖</m:t>
                        </m:r>
                      </m:sub>
                    </m:sSub>
                  </m:oMath>
                </a14:m>
                <a:r>
                  <a:rPr lang="en-US" dirty="0"/>
                  <a:t> we saw before, e.g., video captured by front camera.)</a:t>
                </a:r>
              </a:p>
              <a:p>
                <a:pPr lvl="1">
                  <a:buFont typeface="Arial" panose="020B0604020202020204" pitchFamily="34" charset="0"/>
                  <a:buChar char="•"/>
                </a:pPr>
                <a:r>
                  <a:rPr lang="en-US" dirty="0"/>
                  <a:t>An implicit assumption of this formulation is that the expert’s actions are fully explained by the observations; that is, there exists a function </a:t>
                </a:r>
                <a14:m>
                  <m:oMath xmlns:m="http://schemas.openxmlformats.org/officeDocument/2006/math">
                    <m:r>
                      <a:rPr lang="en-US" i="1" dirty="0" smtClean="0">
                        <a:latin typeface="Cambria Math" panose="02040503050406030204" pitchFamily="18" charset="0"/>
                      </a:rPr>
                      <m:t>𝐸</m:t>
                    </m:r>
                  </m:oMath>
                </a14:m>
                <a:r>
                  <a:rPr lang="en-US" dirty="0"/>
                  <a:t> that maps observations to the expert’s actions: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𝑖</m:t>
                        </m:r>
                      </m:sub>
                    </m:sSub>
                    <m:r>
                      <a:rPr lang="en-US" b="0" i="1" smtClean="0">
                        <a:latin typeface="Cambria Math" panose="02040503050406030204" pitchFamily="18" charset="0"/>
                      </a:rPr>
                      <m:t>=</m:t>
                    </m:r>
                    <m:r>
                      <a:rPr lang="en-US" b="0" i="1" smtClean="0">
                        <a:latin typeface="Cambria Math" panose="02040503050406030204" pitchFamily="18" charset="0"/>
                      </a:rPr>
                      <m:t>𝐸</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𝑜</m:t>
                        </m:r>
                      </m:e>
                      <m:sub>
                        <m:r>
                          <a:rPr lang="en-US" b="0" i="1" smtClean="0">
                            <a:latin typeface="Cambria Math" panose="02040503050406030204" pitchFamily="18" charset="0"/>
                          </a:rPr>
                          <m:t>𝑖</m:t>
                        </m:r>
                      </m:sub>
                    </m:sSub>
                    <m:r>
                      <a:rPr lang="en-US" b="0" i="1" smtClean="0">
                        <a:latin typeface="Cambria Math" panose="02040503050406030204" pitchFamily="18" charset="0"/>
                      </a:rPr>
                      <m:t>)</m:t>
                    </m:r>
                  </m:oMath>
                </a14:m>
                <a:endParaRPr lang="en-US" dirty="0"/>
              </a:p>
              <a:p>
                <a:pPr>
                  <a:buFont typeface="Arial" panose="020B0604020202020204" pitchFamily="34" charset="0"/>
                  <a:buChar char="•"/>
                </a:pPr>
                <a:r>
                  <a:rPr lang="en-US" dirty="0"/>
                  <a:t>IL works well if this assumption holds, e.g., for lane following. However, in more complex scenarios the assumption breaks down. Consider a driver approaching an intersection. His subsequent actions are not explained by his observations, but are additionally affected by his intention (do I want to turn left, go straight or turn right?). The same observations could lead to different actions, depending on this intention.</a:t>
                </a:r>
              </a:p>
            </p:txBody>
          </p:sp>
        </mc:Choice>
        <mc:Fallback xmlns="">
          <p:sp>
            <p:nvSpPr>
              <p:cNvPr id="3" name="Content Placeholder 2">
                <a:extLst>
                  <a:ext uri="{FF2B5EF4-FFF2-40B4-BE49-F238E27FC236}">
                    <a16:creationId xmlns:a16="http://schemas.microsoft.com/office/drawing/2014/main" id="{8C4A9F6A-BB74-4B0C-8763-84E8B43847C8}"/>
                  </a:ext>
                </a:extLst>
              </p:cNvPr>
              <p:cNvSpPr>
                <a:spLocks noGrp="1" noRot="1" noChangeAspect="1" noMove="1" noResize="1" noEditPoints="1" noAdjustHandles="1" noChangeArrowheads="1" noChangeShapeType="1" noTextEdit="1"/>
              </p:cNvSpPr>
              <p:nvPr>
                <p:ph idx="1"/>
              </p:nvPr>
            </p:nvSpPr>
            <p:spPr>
              <a:xfrm>
                <a:off x="457200" y="1219200"/>
                <a:ext cx="8229600" cy="5791200"/>
              </a:xfrm>
              <a:blipFill>
                <a:blip r:embed="rId3"/>
                <a:stretch>
                  <a:fillRect l="-815" t="-1789" r="-667"/>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B6D023EA-BE5A-40AA-BED5-FB277F70D1B7}"/>
              </a:ext>
            </a:extLst>
          </p:cNvPr>
          <p:cNvSpPr>
            <a:spLocks noGrp="1"/>
          </p:cNvSpPr>
          <p:nvPr>
            <p:ph type="sldNum" sz="quarter" idx="12"/>
          </p:nvPr>
        </p:nvSpPr>
        <p:spPr/>
        <p:txBody>
          <a:bodyPr/>
          <a:lstStyle/>
          <a:p>
            <a:pPr>
              <a:defRPr/>
            </a:pPr>
            <a:fld id="{F57F456A-00AF-44E6-8D70-638C0D0130FF}" type="slidenum">
              <a:rPr lang="en-US" altLang="zh-CN" smtClean="0"/>
              <a:pPr>
                <a:defRPr/>
              </a:pPr>
              <a:t>39</a:t>
            </a:fld>
            <a:endParaRPr lang="en-US" altLang="zh-CN"/>
          </a:p>
        </p:txBody>
      </p:sp>
    </p:spTree>
    <p:extLst>
      <p:ext uri="{BB962C8B-B14F-4D97-AF65-F5344CB8AC3E}">
        <p14:creationId xmlns:p14="http://schemas.microsoft.com/office/powerpoint/2010/main" val="40056088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ED8A84-A12B-4C9C-8868-9153F98B9870}"/>
              </a:ext>
            </a:extLst>
          </p:cNvPr>
          <p:cNvSpPr>
            <a:spLocks noGrp="1"/>
          </p:cNvSpPr>
          <p:nvPr>
            <p:ph type="title"/>
          </p:nvPr>
        </p:nvSpPr>
        <p:spPr/>
        <p:txBody>
          <a:bodyPr/>
          <a:lstStyle/>
          <a:p>
            <a:r>
              <a:rPr lang="en-US" dirty="0"/>
              <a:t>Imitation Learning (IL)</a:t>
            </a:r>
            <a:endParaRPr lang="en-SE" dirty="0"/>
          </a:p>
        </p:txBody>
      </p:sp>
      <p:sp>
        <p:nvSpPr>
          <p:cNvPr id="3" name="Content Placeholder 2">
            <a:extLst>
              <a:ext uri="{FF2B5EF4-FFF2-40B4-BE49-F238E27FC236}">
                <a16:creationId xmlns:a16="http://schemas.microsoft.com/office/drawing/2014/main" id="{FF58DDC2-0315-41CF-96D5-CC2E369282EC}"/>
              </a:ext>
            </a:extLst>
          </p:cNvPr>
          <p:cNvSpPr>
            <a:spLocks noGrp="1"/>
          </p:cNvSpPr>
          <p:nvPr>
            <p:ph idx="1"/>
          </p:nvPr>
        </p:nvSpPr>
        <p:spPr>
          <a:xfrm>
            <a:off x="457200" y="1295400"/>
            <a:ext cx="8229600" cy="5287962"/>
          </a:xfrm>
        </p:spPr>
        <p:txBody>
          <a:bodyPr>
            <a:normAutofit fontScale="85000" lnSpcReduction="20000"/>
          </a:bodyPr>
          <a:lstStyle/>
          <a:p>
            <a:r>
              <a:rPr lang="en-US" dirty="0"/>
              <a:t>IL is useful when it is easier for an expert to demonstrate the desired behavior, rather than to specify a reward function for RL to learn the policy.</a:t>
            </a:r>
          </a:p>
          <a:p>
            <a:pPr lvl="1"/>
            <a:r>
              <a:rPr lang="en-US" dirty="0"/>
              <a:t>e.g., for Automated Driving in a realistic environment, the reward function would be a huge complex function involving everything in the environment </a:t>
            </a:r>
          </a:p>
          <a:p>
            <a:pPr lvl="1"/>
            <a:r>
              <a:rPr lang="en-US" dirty="0"/>
              <a:t>Requires access to an expert, either offline (driving data logs) or online (query-on-demand)</a:t>
            </a:r>
          </a:p>
          <a:p>
            <a:pPr lvl="1"/>
            <a:r>
              <a:rPr lang="en-US" dirty="0"/>
              <a:t>Also called Learning from Demonstrations.</a:t>
            </a:r>
          </a:p>
          <a:p>
            <a:r>
              <a:rPr lang="en-US" dirty="0"/>
              <a:t>IL variants:</a:t>
            </a:r>
          </a:p>
          <a:p>
            <a:pPr lvl="1"/>
            <a:r>
              <a:rPr lang="en-US" dirty="0"/>
              <a:t>Learn to mimic the expert’s policy </a:t>
            </a:r>
          </a:p>
          <a:p>
            <a:pPr lvl="2"/>
            <a:r>
              <a:rPr lang="en-US" dirty="0"/>
              <a:t>Behavior Cloning</a:t>
            </a:r>
          </a:p>
          <a:p>
            <a:pPr lvl="2"/>
            <a:r>
              <a:rPr lang="en-US" dirty="0"/>
              <a:t>Direct Policy Learning</a:t>
            </a:r>
          </a:p>
          <a:p>
            <a:pPr lvl="1"/>
            <a:r>
              <a:rPr lang="en-US" dirty="0"/>
              <a:t>Learn the expert’s value function</a:t>
            </a:r>
          </a:p>
          <a:p>
            <a:pPr lvl="2"/>
            <a:r>
              <a:rPr lang="en-US" dirty="0"/>
              <a:t>Inverse Reinforced Learning</a:t>
            </a:r>
            <a:endParaRPr lang="en-SE" dirty="0"/>
          </a:p>
        </p:txBody>
      </p:sp>
      <p:sp>
        <p:nvSpPr>
          <p:cNvPr id="4" name="Slide Number Placeholder 3">
            <a:extLst>
              <a:ext uri="{FF2B5EF4-FFF2-40B4-BE49-F238E27FC236}">
                <a16:creationId xmlns:a16="http://schemas.microsoft.com/office/drawing/2014/main" id="{BD718BCC-2C3C-4434-BF68-88809B3210F6}"/>
              </a:ext>
            </a:extLst>
          </p:cNvPr>
          <p:cNvSpPr>
            <a:spLocks noGrp="1"/>
          </p:cNvSpPr>
          <p:nvPr>
            <p:ph type="sldNum" sz="quarter" idx="12"/>
          </p:nvPr>
        </p:nvSpPr>
        <p:spPr/>
        <p:txBody>
          <a:bodyPr/>
          <a:lstStyle/>
          <a:p>
            <a:pPr>
              <a:defRPr/>
            </a:pPr>
            <a:fld id="{F57F456A-00AF-44E6-8D70-638C0D0130FF}" type="slidenum">
              <a:rPr lang="en-US" altLang="zh-CN" smtClean="0"/>
              <a:pPr>
                <a:defRPr/>
              </a:pPr>
              <a:t>4</a:t>
            </a:fld>
            <a:endParaRPr lang="en-US" altLang="zh-CN"/>
          </a:p>
        </p:txBody>
      </p:sp>
    </p:spTree>
    <p:extLst>
      <p:ext uri="{BB962C8B-B14F-4D97-AF65-F5344CB8AC3E}">
        <p14:creationId xmlns:p14="http://schemas.microsoft.com/office/powerpoint/2010/main" val="358948635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24F72-0441-4B1D-B033-5B6847CDD1EF}"/>
              </a:ext>
            </a:extLst>
          </p:cNvPr>
          <p:cNvSpPr>
            <a:spLocks noGrp="1"/>
          </p:cNvSpPr>
          <p:nvPr>
            <p:ph type="title"/>
          </p:nvPr>
        </p:nvSpPr>
        <p:spPr/>
        <p:txBody>
          <a:bodyPr/>
          <a:lstStyle/>
          <a:p>
            <a:r>
              <a:rPr lang="en-US" dirty="0"/>
              <a:t>Command Conditional IL</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71B75A3-2D0E-41A9-836B-078B102C5597}"/>
                  </a:ext>
                </a:extLst>
              </p:cNvPr>
              <p:cNvSpPr>
                <a:spLocks noGrp="1"/>
              </p:cNvSpPr>
              <p:nvPr>
                <p:ph idx="1"/>
              </p:nvPr>
            </p:nvSpPr>
            <p:spPr>
              <a:xfrm>
                <a:off x="457199" y="1064348"/>
                <a:ext cx="8229600" cy="3352800"/>
              </a:xfrm>
            </p:spPr>
            <p:txBody>
              <a:bodyPr>
                <a:normAutofit fontScale="55000" lnSpcReduction="20000"/>
              </a:bodyPr>
              <a:lstStyle/>
              <a:p>
                <a:pPr>
                  <a:buFont typeface="Arial" panose="020B0604020202020204" pitchFamily="34" charset="0"/>
                  <a:buChar char="•"/>
                </a:pPr>
                <a:r>
                  <a:rPr lang="en-US" sz="3300" dirty="0"/>
                  <a:t>At training time, command </a:t>
                </a:r>
                <a14:m>
                  <m:oMath xmlns:m="http://schemas.openxmlformats.org/officeDocument/2006/math">
                    <m:r>
                      <a:rPr lang="en-US" sz="3600" i="1" dirty="0">
                        <a:latin typeface="Cambria Math" panose="02040503050406030204" pitchFamily="18" charset="0"/>
                      </a:rPr>
                      <m:t>𝑐</m:t>
                    </m:r>
                  </m:oMath>
                </a14:m>
                <a:r>
                  <a:rPr lang="en-US" sz="3300" dirty="0"/>
                  <a:t> is provide by expert,</a:t>
                </a:r>
                <a:r>
                  <a:rPr lang="en-US" dirty="0"/>
                  <a:t> e. g., go (left, straight, right) a few seconds before reaching next intersection.</a:t>
                </a:r>
                <a:endParaRPr lang="en-US" sz="3300" dirty="0"/>
              </a:p>
              <a:p>
                <a:pPr lvl="1">
                  <a:buFont typeface="Arial" panose="020B0604020202020204" pitchFamily="34" charset="0"/>
                  <a:buChar char="•"/>
                </a:pPr>
                <a:r>
                  <a:rPr lang="en-US" sz="2900" dirty="0"/>
                  <a:t>e.g., human drivers already use turn signals to communicate their intention when approaching intersections; these turn signals can be used as commands. </a:t>
                </a:r>
              </a:p>
              <a:p>
                <a:pPr lvl="1">
                  <a:buFont typeface="Arial" panose="020B0604020202020204" pitchFamily="34" charset="0"/>
                  <a:buChar char="•"/>
                </a:pPr>
                <a:r>
                  <a:rPr lang="en-US" dirty="0"/>
                  <a:t>The training dataset becomes </a:t>
                </a:r>
                <a14:m>
                  <m:oMath xmlns:m="http://schemas.openxmlformats.org/officeDocument/2006/math">
                    <m:r>
                      <a:rPr lang="en-US" i="1">
                        <a:latin typeface="Cambria Math" panose="02040503050406030204" pitchFamily="18" charset="0"/>
                      </a:rPr>
                      <m:t>𝐷</m:t>
                    </m:r>
                    <m:sSubSup>
                      <m:sSubSupPr>
                        <m:ctrlPr>
                          <a:rPr lang="en-US" i="1">
                            <a:latin typeface="Cambria Math" panose="02040503050406030204" pitchFamily="18" charset="0"/>
                          </a:rPr>
                        </m:ctrlPr>
                      </m:sSubSupPr>
                      <m:e>
                        <m:d>
                          <m:dPr>
                            <m:begChr m:val="{"/>
                            <m:endChr m:val="}"/>
                            <m:ctrlPr>
                              <a:rPr lang="en-US" i="1">
                                <a:latin typeface="Cambria Math" panose="02040503050406030204" pitchFamily="18" charset="0"/>
                              </a:rPr>
                            </m:ctrlPr>
                          </m:dPr>
                          <m:e>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𝑜</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smtClean="0">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𝑐</m:t>
                                    </m:r>
                                  </m:e>
                                  <m:sub>
                                    <m:r>
                                      <a:rPr lang="en-US" i="1">
                                        <a:solidFill>
                                          <a:srgbClr val="FF0000"/>
                                        </a:solidFill>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𝑖</m:t>
                                    </m:r>
                                  </m:sub>
                                </m:sSub>
                              </m:e>
                            </m:d>
                          </m:e>
                        </m:d>
                      </m:e>
                      <m:sub>
                        <m: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𝑁</m:t>
                        </m:r>
                      </m:sup>
                    </m:sSubSup>
                  </m:oMath>
                </a14:m>
                <a:r>
                  <a:rPr lang="en-US" dirty="0"/>
                  <a:t>. Command-conditional IL objective </a:t>
                </a:r>
                <a14:m>
                  <m:oMath xmlns:m="http://schemas.openxmlformats.org/officeDocument/2006/math">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min</m:t>
                            </m:r>
                          </m:e>
                          <m:lim>
                            <m:r>
                              <a:rPr lang="en-US" i="1">
                                <a:latin typeface="Cambria Math" panose="02040503050406030204" pitchFamily="18" charset="0"/>
                              </a:rPr>
                              <m:t>𝜃</m:t>
                            </m:r>
                          </m:lim>
                        </m:limLow>
                      </m:fName>
                      <m:e>
                        <m:nary>
                          <m:naryPr>
                            <m:chr m:val="∑"/>
                            <m:supHide m:val="on"/>
                            <m:ctrlPr>
                              <a:rPr lang="en-US" i="1">
                                <a:latin typeface="Cambria Math" panose="02040503050406030204" pitchFamily="18" charset="0"/>
                              </a:rPr>
                            </m:ctrlPr>
                          </m:naryPr>
                          <m:sub>
                            <m:r>
                              <a:rPr lang="en-US" i="1">
                                <a:latin typeface="Cambria Math" panose="02040503050406030204" pitchFamily="18" charset="0"/>
                              </a:rPr>
                              <m:t>𝑖</m:t>
                            </m:r>
                          </m:sub>
                          <m:sup/>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𝐹</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𝑜</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𝑐</m:t>
                                    </m:r>
                                  </m:e>
                                  <m:sub>
                                    <m:r>
                                      <a:rPr lang="en-US" i="1">
                                        <a:solidFill>
                                          <a:srgbClr val="FF0000"/>
                                        </a:solidFill>
                                        <a:latin typeface="Cambria Math" panose="02040503050406030204" pitchFamily="18" charset="0"/>
                                      </a:rPr>
                                      <m:t>𝑖</m:t>
                                    </m:r>
                                  </m:sub>
                                </m:sSub>
                                <m:r>
                                  <a:rPr lang="en-US" i="1">
                                    <a:solidFill>
                                      <a:srgbClr val="FF0000"/>
                                    </a:solidFill>
                                    <a:latin typeface="Cambria Math" panose="02040503050406030204" pitchFamily="18" charset="0"/>
                                  </a:rPr>
                                  <m:t> </m:t>
                                </m:r>
                                <m:r>
                                  <a:rPr lang="en-US" i="1">
                                    <a:latin typeface="Cambria Math" panose="02040503050406030204" pitchFamily="18" charset="0"/>
                                  </a:rPr>
                                  <m:t>;</m:t>
                                </m:r>
                                <m:r>
                                  <a:rPr lang="en-US" i="1">
                                    <a:latin typeface="Cambria Math" panose="02040503050406030204" pitchFamily="18" charset="0"/>
                                  </a:rPr>
                                  <m:t>𝜃</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𝑖</m:t>
                                </m:r>
                              </m:sub>
                            </m:sSub>
                            <m:r>
                              <a:rPr lang="en-US" i="1">
                                <a:latin typeface="Cambria Math" panose="02040503050406030204" pitchFamily="18" charset="0"/>
                              </a:rPr>
                              <m:t>)</m:t>
                            </m:r>
                          </m:e>
                        </m:nary>
                      </m:e>
                    </m:func>
                  </m:oMath>
                </a14:m>
                <a:endParaRPr lang="en-SE" dirty="0"/>
              </a:p>
              <a:p>
                <a:pPr>
                  <a:buFont typeface="Arial" panose="020B0604020202020204" pitchFamily="34" charset="0"/>
                  <a:buChar char="•"/>
                </a:pPr>
                <a:r>
                  <a:rPr lang="en-US" dirty="0"/>
                  <a:t>At test time, commands can come from a human user (passenger), or a high-level planning module (with A*, Dijkstra…). They affect behavior of the controller in two possible architectures.</a:t>
                </a:r>
              </a:p>
              <a:p>
                <a:pPr lvl="1">
                  <a:buFont typeface="Arial" panose="020B0604020202020204" pitchFamily="34" charset="0"/>
                  <a:buChar char="•"/>
                </a:pPr>
                <a:r>
                  <a:rPr lang="en-US" dirty="0"/>
                  <a:t>(My comment: shouldn’t the high-level planner always be present in any AD system?)</a:t>
                </a:r>
              </a:p>
              <a:p>
                <a:r>
                  <a:rPr lang="en-US" dirty="0"/>
                  <a:t>ICRA 2018 Spotlight Video</a:t>
                </a:r>
                <a:endParaRPr lang="en-US" dirty="0">
                  <a:hlinkClick r:id="rId3"/>
                </a:endParaRPr>
              </a:p>
              <a:p>
                <a:pPr lvl="1"/>
                <a:r>
                  <a:rPr lang="en-US" dirty="0">
                    <a:hlinkClick r:id="rId3"/>
                  </a:rPr>
                  <a:t>https://www.youtube.com/watch?v=GNVHds_mvlg</a:t>
                </a:r>
                <a:endParaRPr lang="en-SE" dirty="0"/>
              </a:p>
            </p:txBody>
          </p:sp>
        </mc:Choice>
        <mc:Fallback xmlns="">
          <p:sp>
            <p:nvSpPr>
              <p:cNvPr id="3" name="Content Placeholder 2">
                <a:extLst>
                  <a:ext uri="{FF2B5EF4-FFF2-40B4-BE49-F238E27FC236}">
                    <a16:creationId xmlns:a16="http://schemas.microsoft.com/office/drawing/2014/main" id="{971B75A3-2D0E-41A9-836B-078B102C5597}"/>
                  </a:ext>
                </a:extLst>
              </p:cNvPr>
              <p:cNvSpPr>
                <a:spLocks noGrp="1" noRot="1" noChangeAspect="1" noMove="1" noResize="1" noEditPoints="1" noAdjustHandles="1" noChangeArrowheads="1" noChangeShapeType="1" noTextEdit="1"/>
              </p:cNvSpPr>
              <p:nvPr>
                <p:ph idx="1"/>
              </p:nvPr>
            </p:nvSpPr>
            <p:spPr>
              <a:xfrm>
                <a:off x="457199" y="1064348"/>
                <a:ext cx="8229600" cy="3352800"/>
              </a:xfrm>
              <a:blipFill>
                <a:blip r:embed="rId4"/>
                <a:stretch>
                  <a:fillRect l="-444" t="-2182" r="-44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3BD15C5A-29E8-4D0D-B605-F1E66A069F34}"/>
              </a:ext>
            </a:extLst>
          </p:cNvPr>
          <p:cNvSpPr>
            <a:spLocks noGrp="1"/>
          </p:cNvSpPr>
          <p:nvPr>
            <p:ph type="sldNum" sz="quarter" idx="12"/>
          </p:nvPr>
        </p:nvSpPr>
        <p:spPr/>
        <p:txBody>
          <a:bodyPr/>
          <a:lstStyle/>
          <a:p>
            <a:pPr>
              <a:defRPr/>
            </a:pPr>
            <a:fld id="{F57F456A-00AF-44E6-8D70-638C0D0130FF}" type="slidenum">
              <a:rPr lang="en-US" altLang="zh-CN" smtClean="0"/>
              <a:pPr>
                <a:defRPr/>
              </a:pPr>
              <a:t>40</a:t>
            </a:fld>
            <a:endParaRPr lang="en-US" altLang="zh-CN"/>
          </a:p>
        </p:txBody>
      </p:sp>
      <p:pic>
        <p:nvPicPr>
          <p:cNvPr id="5" name="Picture 4">
            <a:extLst>
              <a:ext uri="{FF2B5EF4-FFF2-40B4-BE49-F238E27FC236}">
                <a16:creationId xmlns:a16="http://schemas.microsoft.com/office/drawing/2014/main" id="{226FABE5-C15A-40F2-BDAC-6E441F0AECC1}"/>
              </a:ext>
            </a:extLst>
          </p:cNvPr>
          <p:cNvPicPr>
            <a:picLocks noChangeAspect="1"/>
          </p:cNvPicPr>
          <p:nvPr/>
        </p:nvPicPr>
        <p:blipFill>
          <a:blip r:embed="rId5"/>
          <a:stretch>
            <a:fillRect/>
          </a:stretch>
        </p:blipFill>
        <p:spPr>
          <a:xfrm>
            <a:off x="1565044" y="4253530"/>
            <a:ext cx="6013911" cy="2362200"/>
          </a:xfrm>
          <a:prstGeom prst="rect">
            <a:avLst/>
          </a:prstGeom>
        </p:spPr>
      </p:pic>
      <p:sp>
        <p:nvSpPr>
          <p:cNvPr id="6" name="Rectangle 5">
            <a:extLst>
              <a:ext uri="{FF2B5EF4-FFF2-40B4-BE49-F238E27FC236}">
                <a16:creationId xmlns:a16="http://schemas.microsoft.com/office/drawing/2014/main" id="{544D36AB-3CC9-4CAE-8F93-B9F810BB525B}"/>
              </a:ext>
            </a:extLst>
          </p:cNvPr>
          <p:cNvSpPr/>
          <p:nvPr/>
        </p:nvSpPr>
        <p:spPr bwMode="auto">
          <a:xfrm>
            <a:off x="2895600" y="4253530"/>
            <a:ext cx="914400" cy="470870"/>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763777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E8099D-BCA0-4513-9C7D-55F63A7011B0}"/>
              </a:ext>
            </a:extLst>
          </p:cNvPr>
          <p:cNvSpPr>
            <a:spLocks noGrp="1"/>
          </p:cNvSpPr>
          <p:nvPr>
            <p:ph type="title"/>
          </p:nvPr>
        </p:nvSpPr>
        <p:spPr/>
        <p:txBody>
          <a:bodyPr/>
          <a:lstStyle/>
          <a:p>
            <a:r>
              <a:rPr lang="en-US" dirty="0"/>
              <a:t>Two Architectures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983BC58-D7C6-46BC-8FC1-2E4D3773A1BF}"/>
                  </a:ext>
                </a:extLst>
              </p:cNvPr>
              <p:cNvSpPr>
                <a:spLocks noGrp="1"/>
              </p:cNvSpPr>
              <p:nvPr>
                <p:ph idx="1"/>
              </p:nvPr>
            </p:nvSpPr>
            <p:spPr>
              <a:xfrm>
                <a:off x="457200" y="1143000"/>
                <a:ext cx="8229600" cy="2438400"/>
              </a:xfrm>
            </p:spPr>
            <p:txBody>
              <a:bodyPr>
                <a:normAutofit fontScale="55000" lnSpcReduction="20000"/>
              </a:bodyPr>
              <a:lstStyle/>
              <a:p>
                <a:r>
                  <a:rPr lang="en-US" dirty="0"/>
                  <a:t>Each observation </a:t>
                </a:r>
                <a14:m>
                  <m:oMath xmlns:m="http://schemas.openxmlformats.org/officeDocument/2006/math">
                    <m:r>
                      <a:rPr lang="en-US" b="0" i="1" dirty="0" smtClean="0">
                        <a:latin typeface="Cambria Math" panose="02040503050406030204" pitchFamily="18" charset="0"/>
                      </a:rPr>
                      <m:t>𝑜</m:t>
                    </m:r>
                    <m:r>
                      <a:rPr lang="en-US" i="1" dirty="0" smtClean="0">
                        <a:latin typeface="Cambria Math" panose="02040503050406030204" pitchFamily="18" charset="0"/>
                      </a:rPr>
                      <m:t>=</m:t>
                    </m:r>
                    <m:d>
                      <m:dPr>
                        <m:begChr m:val="⟨"/>
                        <m:endChr m:val="⟩"/>
                        <m:ctrlPr>
                          <a:rPr lang="en-US" i="1" dirty="0" smtClean="0">
                            <a:latin typeface="Cambria Math" panose="02040503050406030204" pitchFamily="18" charset="0"/>
                          </a:rPr>
                        </m:ctrlPr>
                      </m:dPr>
                      <m:e>
                        <m:r>
                          <a:rPr lang="en-US" b="0" i="1" dirty="0" smtClean="0">
                            <a:latin typeface="Cambria Math" panose="02040503050406030204" pitchFamily="18" charset="0"/>
                          </a:rPr>
                          <m:t>𝑖</m:t>
                        </m:r>
                        <m:r>
                          <a:rPr lang="en-US" b="0" i="1" dirty="0" smtClean="0">
                            <a:latin typeface="Cambria Math" panose="02040503050406030204" pitchFamily="18" charset="0"/>
                          </a:rPr>
                          <m:t>,</m:t>
                        </m:r>
                        <m:r>
                          <a:rPr lang="en-US" b="0" i="1" dirty="0" smtClean="0">
                            <a:latin typeface="Cambria Math" panose="02040503050406030204" pitchFamily="18" charset="0"/>
                          </a:rPr>
                          <m:t>𝑚</m:t>
                        </m:r>
                      </m:e>
                    </m:d>
                  </m:oMath>
                </a14:m>
                <a:r>
                  <a:rPr lang="en-US" dirty="0"/>
                  <a:t> comprises </a:t>
                </a:r>
              </a:p>
              <a:p>
                <a:pPr lvl="1"/>
                <a:r>
                  <a:rPr lang="en-US" dirty="0"/>
                  <a:t>Front camera image </a:t>
                </a:r>
                <a14:m>
                  <m:oMath xmlns:m="http://schemas.openxmlformats.org/officeDocument/2006/math">
                    <m:r>
                      <a:rPr lang="en-US" i="1" dirty="0" smtClean="0">
                        <a:latin typeface="Cambria Math" panose="02040503050406030204" pitchFamily="18" charset="0"/>
                      </a:rPr>
                      <m:t>𝑖</m:t>
                    </m:r>
                  </m:oMath>
                </a14:m>
                <a:r>
                  <a:rPr lang="en-US" dirty="0"/>
                  <a:t> </a:t>
                </a:r>
              </a:p>
              <a:p>
                <a:pPr lvl="1"/>
                <a:r>
                  <a:rPr lang="en-US" dirty="0"/>
                  <a:t>and a low-dimensional vector </a:t>
                </a:r>
                <a14:m>
                  <m:oMath xmlns:m="http://schemas.openxmlformats.org/officeDocument/2006/math">
                    <m:r>
                      <a:rPr lang="en-US" i="1" dirty="0" smtClean="0">
                        <a:latin typeface="Cambria Math" panose="02040503050406030204" pitchFamily="18" charset="0"/>
                      </a:rPr>
                      <m:t>𝑚</m:t>
                    </m:r>
                  </m:oMath>
                </a14:m>
                <a:r>
                  <a:rPr lang="en-US" dirty="0"/>
                  <a:t> (e.g., car speed)</a:t>
                </a:r>
              </a:p>
              <a:p>
                <a:r>
                  <a:rPr lang="en-US" dirty="0"/>
                  <a:t>Action </a:t>
                </a:r>
                <a14:m>
                  <m:oMath xmlns:m="http://schemas.openxmlformats.org/officeDocument/2006/math">
                    <m:r>
                      <a:rPr lang="en-US" b="1" i="1" smtClean="0">
                        <a:latin typeface="Cambria Math" panose="02040503050406030204" pitchFamily="18" charset="0"/>
                      </a:rPr>
                      <m:t>𝒂</m:t>
                    </m:r>
                    <m:r>
                      <a:rPr lang="en-US" b="0" i="1" smtClean="0">
                        <a:latin typeface="Cambria Math" panose="02040503050406030204" pitchFamily="18" charset="0"/>
                      </a:rPr>
                      <m:t>=</m:t>
                    </m:r>
                    <m:d>
                      <m:dPr>
                        <m:begChr m:val="⟨"/>
                        <m:endChr m:val="⟩"/>
                        <m:ctrlPr>
                          <a:rPr lang="en-US" i="1" dirty="0">
                            <a:latin typeface="Cambria Math" panose="02040503050406030204" pitchFamily="18" charset="0"/>
                          </a:rPr>
                        </m:ctrlPr>
                      </m:dPr>
                      <m:e>
                        <m:r>
                          <a:rPr lang="en-US" b="0" i="1" dirty="0" smtClean="0">
                            <a:latin typeface="Cambria Math" panose="02040503050406030204" pitchFamily="18" charset="0"/>
                          </a:rPr>
                          <m:t>𝑠</m:t>
                        </m:r>
                        <m:r>
                          <a:rPr lang="en-US" i="1" dirty="0">
                            <a:latin typeface="Cambria Math" panose="02040503050406030204" pitchFamily="18" charset="0"/>
                          </a:rPr>
                          <m:t>,</m:t>
                        </m:r>
                        <m:r>
                          <a:rPr lang="en-US" b="0" i="1" dirty="0" smtClean="0">
                            <a:latin typeface="Cambria Math" panose="02040503050406030204" pitchFamily="18" charset="0"/>
                          </a:rPr>
                          <m:t>𝑎</m:t>
                        </m:r>
                      </m:e>
                    </m:d>
                  </m:oMath>
                </a14:m>
                <a:r>
                  <a:rPr lang="en-US" dirty="0"/>
                  <a:t> (steering angle and acceleration)</a:t>
                </a:r>
              </a:p>
              <a:p>
                <a:r>
                  <a:rPr lang="en-US" dirty="0"/>
                  <a:t>Loss function for each sample: </a:t>
                </a:r>
                <a14:m>
                  <m:oMath xmlns:m="http://schemas.openxmlformats.org/officeDocument/2006/math">
                    <m:r>
                      <a:rPr lang="en-US" b="0" i="1" smtClean="0">
                        <a:latin typeface="Cambria Math" panose="02040503050406030204" pitchFamily="18" charset="0"/>
                      </a:rPr>
                      <m:t>𝑙</m:t>
                    </m:r>
                    <m:d>
                      <m:dPr>
                        <m:ctrlPr>
                          <a:rPr lang="en-US" b="0" i="1" smtClean="0">
                            <a:latin typeface="Cambria Math" panose="02040503050406030204" pitchFamily="18" charset="0"/>
                          </a:rPr>
                        </m:ctrlPr>
                      </m:dPr>
                      <m:e>
                        <m:r>
                          <a:rPr lang="en-US" b="1" i="1" smtClean="0">
                            <a:latin typeface="Cambria Math" panose="02040503050406030204" pitchFamily="18" charset="0"/>
                          </a:rPr>
                          <m:t>𝒂</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1" i="1" smtClean="0">
                                <a:latin typeface="Cambria Math" panose="02040503050406030204" pitchFamily="18" charset="0"/>
                              </a:rPr>
                              <m:t>𝒂</m:t>
                            </m:r>
                          </m:e>
                          <m:sub>
                            <m:r>
                              <a:rPr lang="en-US" b="0" i="1" smtClean="0">
                                <a:latin typeface="Cambria Math" panose="02040503050406030204" pitchFamily="18" charset="0"/>
                              </a:rPr>
                              <m:t>𝑔𝑡</m:t>
                            </m:r>
                          </m:sub>
                        </m:sSub>
                      </m:e>
                    </m:d>
                    <m:r>
                      <a:rPr lang="en-US" b="0" i="1" smtClean="0">
                        <a:latin typeface="Cambria Math" panose="02040503050406030204" pitchFamily="18" charset="0"/>
                      </a:rPr>
                      <m:t>=</m:t>
                    </m:r>
                    <m:r>
                      <a:rPr lang="en-US" b="0" i="1" smtClean="0">
                        <a:latin typeface="Cambria Math" panose="02040503050406030204" pitchFamily="18" charset="0"/>
                      </a:rPr>
                      <m:t>𝑙</m:t>
                    </m:r>
                    <m:d>
                      <m:dPr>
                        <m:ctrlPr>
                          <a:rPr lang="en-US" b="0" i="1" smtClean="0">
                            <a:latin typeface="Cambria Math" panose="02040503050406030204" pitchFamily="18" charset="0"/>
                          </a:rPr>
                        </m:ctrlPr>
                      </m:dPr>
                      <m:e>
                        <m:d>
                          <m:dPr>
                            <m:begChr m:val="⟨"/>
                            <m:endChr m:val="⟩"/>
                            <m:ctrlPr>
                              <a:rPr lang="en-US" i="1" dirty="0">
                                <a:latin typeface="Cambria Math" panose="02040503050406030204" pitchFamily="18" charset="0"/>
                              </a:rPr>
                            </m:ctrlPr>
                          </m:dPr>
                          <m:e>
                            <m:r>
                              <a:rPr lang="en-US" i="1" dirty="0">
                                <a:latin typeface="Cambria Math" panose="02040503050406030204" pitchFamily="18" charset="0"/>
                              </a:rPr>
                              <m:t>𝑠</m:t>
                            </m:r>
                            <m:r>
                              <a:rPr lang="en-US" i="1" dirty="0">
                                <a:latin typeface="Cambria Math" panose="02040503050406030204" pitchFamily="18" charset="0"/>
                              </a:rPr>
                              <m:t>,</m:t>
                            </m:r>
                            <m:r>
                              <a:rPr lang="en-US" i="1" dirty="0">
                                <a:latin typeface="Cambria Math" panose="02040503050406030204" pitchFamily="18" charset="0"/>
                              </a:rPr>
                              <m:t>𝑎</m:t>
                            </m:r>
                          </m:e>
                        </m:d>
                        <m:r>
                          <a:rPr lang="en-US" b="0" i="1" dirty="0" smtClean="0">
                            <a:latin typeface="Cambria Math" panose="02040503050406030204" pitchFamily="18" charset="0"/>
                          </a:rPr>
                          <m:t>,</m:t>
                        </m:r>
                        <m:d>
                          <m:dPr>
                            <m:begChr m:val="⟨"/>
                            <m:endChr m:val="⟩"/>
                            <m:ctrlPr>
                              <a:rPr lang="en-US" i="1" dirty="0">
                                <a:latin typeface="Cambria Math" panose="02040503050406030204" pitchFamily="18" charset="0"/>
                              </a:rPr>
                            </m:ctrlPr>
                          </m:dPr>
                          <m:e>
                            <m:sSub>
                              <m:sSubPr>
                                <m:ctrlPr>
                                  <a:rPr lang="en-US" b="0" i="1" dirty="0" smtClean="0">
                                    <a:latin typeface="Cambria Math" panose="02040503050406030204" pitchFamily="18" charset="0"/>
                                  </a:rPr>
                                </m:ctrlPr>
                              </m:sSubPr>
                              <m:e>
                                <m:r>
                                  <a:rPr lang="en-US" i="1" dirty="0">
                                    <a:latin typeface="Cambria Math" panose="02040503050406030204" pitchFamily="18" charset="0"/>
                                  </a:rPr>
                                  <m:t>𝑠</m:t>
                                </m:r>
                              </m:e>
                              <m:sub>
                                <m:r>
                                  <a:rPr lang="en-US" b="0" i="1" dirty="0" smtClean="0">
                                    <a:latin typeface="Cambria Math" panose="02040503050406030204" pitchFamily="18" charset="0"/>
                                  </a:rPr>
                                  <m:t>𝑔𝑡</m:t>
                                </m:r>
                              </m:sub>
                            </m:sSub>
                            <m:r>
                              <a:rPr lang="en-US" i="1" dirty="0">
                                <a:latin typeface="Cambria Math" panose="02040503050406030204" pitchFamily="18" charset="0"/>
                              </a:rPr>
                              <m:t>,</m:t>
                            </m:r>
                            <m:sSub>
                              <m:sSubPr>
                                <m:ctrlPr>
                                  <a:rPr lang="en-US" b="0" i="1" dirty="0" smtClean="0">
                                    <a:latin typeface="Cambria Math" panose="02040503050406030204" pitchFamily="18" charset="0"/>
                                  </a:rPr>
                                </m:ctrlPr>
                              </m:sSubPr>
                              <m:e>
                                <m:r>
                                  <a:rPr lang="en-US" i="1" dirty="0">
                                    <a:latin typeface="Cambria Math" panose="02040503050406030204" pitchFamily="18" charset="0"/>
                                  </a:rPr>
                                  <m:t>𝑎</m:t>
                                </m:r>
                              </m:e>
                              <m:sub>
                                <m:r>
                                  <a:rPr lang="en-US" b="0" i="1" dirty="0" smtClean="0">
                                    <a:latin typeface="Cambria Math" panose="02040503050406030204" pitchFamily="18" charset="0"/>
                                  </a:rPr>
                                  <m:t>𝑔𝑡</m:t>
                                </m:r>
                              </m:sub>
                            </m:sSub>
                          </m:e>
                        </m:d>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𝑠</m:t>
                            </m:r>
                            <m:r>
                              <a:rPr lang="en-US" b="0" i="1" smtClean="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𝑠</m:t>
                                </m:r>
                              </m:e>
                              <m:sub>
                                <m:r>
                                  <a:rPr lang="en-US" i="1" dirty="0">
                                    <a:latin typeface="Cambria Math" panose="02040503050406030204" pitchFamily="18" charset="0"/>
                                  </a:rPr>
                                  <m:t>𝑔𝑡</m:t>
                                </m:r>
                              </m:sub>
                            </m:sSub>
                          </m:e>
                        </m:d>
                      </m:e>
                      <m:sup>
                        <m:r>
                          <a:rPr lang="en-US" b="0" i="1" smtClean="0">
                            <a:latin typeface="Cambria Math" panose="02040503050406030204" pitchFamily="18" charset="0"/>
                          </a:rPr>
                          <m:t>2</m:t>
                        </m:r>
                      </m:sup>
                    </m:s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𝜆</m:t>
                        </m:r>
                      </m:e>
                      <m:sub>
                        <m:r>
                          <a:rPr lang="en-US" b="0" i="1" smtClean="0">
                            <a:latin typeface="Cambria Math" panose="02040503050406030204" pitchFamily="18" charset="0"/>
                          </a:rPr>
                          <m:t>𝑎</m:t>
                        </m:r>
                      </m:sub>
                    </m:sSub>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r>
                              <a:rPr lang="en-US" b="0" i="1" smtClean="0">
                                <a:latin typeface="Cambria Math" panose="02040503050406030204" pitchFamily="18" charset="0"/>
                              </a:rPr>
                              <m:t>𝑎</m:t>
                            </m:r>
                            <m:r>
                              <a:rPr lang="en-US" i="1">
                                <a:latin typeface="Cambria Math" panose="02040503050406030204" pitchFamily="18" charset="0"/>
                              </a:rPr>
                              <m:t>−</m:t>
                            </m:r>
                            <m:sSub>
                              <m:sSubPr>
                                <m:ctrlPr>
                                  <a:rPr lang="en-US" i="1" dirty="0">
                                    <a:latin typeface="Cambria Math" panose="02040503050406030204" pitchFamily="18" charset="0"/>
                                  </a:rPr>
                                </m:ctrlPr>
                              </m:sSubPr>
                              <m:e>
                                <m:r>
                                  <a:rPr lang="en-US" b="0" i="1" dirty="0" smtClean="0">
                                    <a:latin typeface="Cambria Math" panose="02040503050406030204" pitchFamily="18" charset="0"/>
                                  </a:rPr>
                                  <m:t>𝑎</m:t>
                                </m:r>
                              </m:e>
                              <m:sub>
                                <m:r>
                                  <a:rPr lang="en-US" i="1" dirty="0">
                                    <a:latin typeface="Cambria Math" panose="02040503050406030204" pitchFamily="18" charset="0"/>
                                  </a:rPr>
                                  <m:t>𝑔𝑡</m:t>
                                </m:r>
                              </m:sub>
                            </m:sSub>
                          </m:e>
                        </m:d>
                      </m:e>
                      <m:sup>
                        <m:r>
                          <a:rPr lang="en-US" i="1">
                            <a:latin typeface="Cambria Math" panose="02040503050406030204" pitchFamily="18" charset="0"/>
                          </a:rPr>
                          <m:t>2</m:t>
                        </m:r>
                      </m:sup>
                    </m:sSup>
                  </m:oMath>
                </a14:m>
                <a:r>
                  <a:rPr lang="en-US" dirty="0"/>
                  <a:t> (</a:t>
                </a:r>
                <a14:m>
                  <m:oMath xmlns:m="http://schemas.openxmlformats.org/officeDocument/2006/math">
                    <m:r>
                      <a:rPr lang="en-US" b="0" i="1" dirty="0" smtClean="0">
                        <a:latin typeface="Cambria Math" panose="02040503050406030204" pitchFamily="18" charset="0"/>
                      </a:rPr>
                      <m:t>𝑔𝑡</m:t>
                    </m:r>
                  </m:oMath>
                </a14:m>
                <a:r>
                  <a:rPr lang="en-US" dirty="0"/>
                  <a:t> is ground truth from expert demo)</a:t>
                </a:r>
              </a:p>
              <a:p>
                <a:r>
                  <a:rPr lang="en-US" dirty="0"/>
                  <a:t>Left: Command </a:t>
                </a:r>
                <a14:m>
                  <m:oMath xmlns:m="http://schemas.openxmlformats.org/officeDocument/2006/math">
                    <m:r>
                      <a:rPr lang="en-US" i="1" dirty="0" smtClean="0">
                        <a:latin typeface="Cambria Math" panose="02040503050406030204" pitchFamily="18" charset="0"/>
                      </a:rPr>
                      <m:t>𝑐</m:t>
                    </m:r>
                  </m:oMath>
                </a14:m>
                <a:r>
                  <a:rPr lang="en-US" dirty="0"/>
                  <a:t> is one of the inputs.</a:t>
                </a:r>
              </a:p>
              <a:p>
                <a:r>
                  <a:rPr lang="en-US" dirty="0"/>
                  <a:t>Right: Command </a:t>
                </a:r>
                <a14:m>
                  <m:oMath xmlns:m="http://schemas.openxmlformats.org/officeDocument/2006/math">
                    <m:r>
                      <a:rPr lang="en-US" i="1" dirty="0">
                        <a:latin typeface="Cambria Math" panose="02040503050406030204" pitchFamily="18" charset="0"/>
                      </a:rPr>
                      <m:t>𝑐</m:t>
                    </m:r>
                  </m:oMath>
                </a14:m>
                <a:r>
                  <a:rPr lang="en-US" dirty="0"/>
                  <a:t> acts as a switch.</a:t>
                </a:r>
              </a:p>
            </p:txBody>
          </p:sp>
        </mc:Choice>
        <mc:Fallback xmlns="">
          <p:sp>
            <p:nvSpPr>
              <p:cNvPr id="3" name="Content Placeholder 2">
                <a:extLst>
                  <a:ext uri="{FF2B5EF4-FFF2-40B4-BE49-F238E27FC236}">
                    <a16:creationId xmlns:a16="http://schemas.microsoft.com/office/drawing/2014/main" id="{2983BC58-D7C6-46BC-8FC1-2E4D3773A1BF}"/>
                  </a:ext>
                </a:extLst>
              </p:cNvPr>
              <p:cNvSpPr>
                <a:spLocks noGrp="1" noRot="1" noChangeAspect="1" noMove="1" noResize="1" noEditPoints="1" noAdjustHandles="1" noChangeArrowheads="1" noChangeShapeType="1" noTextEdit="1"/>
              </p:cNvSpPr>
              <p:nvPr>
                <p:ph idx="1"/>
              </p:nvPr>
            </p:nvSpPr>
            <p:spPr>
              <a:xfrm>
                <a:off x="457200" y="1143000"/>
                <a:ext cx="8229600" cy="2438400"/>
              </a:xfrm>
              <a:blipFill>
                <a:blip r:embed="rId3"/>
                <a:stretch>
                  <a:fillRect l="-444" t="-375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4B4127BD-58A6-4F90-B20C-0E754D54F816}"/>
              </a:ext>
            </a:extLst>
          </p:cNvPr>
          <p:cNvSpPr>
            <a:spLocks noGrp="1"/>
          </p:cNvSpPr>
          <p:nvPr>
            <p:ph type="sldNum" sz="quarter" idx="12"/>
          </p:nvPr>
        </p:nvSpPr>
        <p:spPr/>
        <p:txBody>
          <a:bodyPr/>
          <a:lstStyle/>
          <a:p>
            <a:pPr>
              <a:defRPr/>
            </a:pPr>
            <a:fld id="{F57F456A-00AF-44E6-8D70-638C0D0130FF}" type="slidenum">
              <a:rPr lang="en-US" altLang="zh-CN" smtClean="0"/>
              <a:pPr>
                <a:defRPr/>
              </a:pPr>
              <a:t>41</a:t>
            </a:fld>
            <a:endParaRPr lang="en-US" altLang="zh-CN"/>
          </a:p>
        </p:txBody>
      </p:sp>
      <p:pic>
        <p:nvPicPr>
          <p:cNvPr id="5" name="Picture 4">
            <a:extLst>
              <a:ext uri="{FF2B5EF4-FFF2-40B4-BE49-F238E27FC236}">
                <a16:creationId xmlns:a16="http://schemas.microsoft.com/office/drawing/2014/main" id="{DC60ED2C-EB16-487C-B05E-05C9E217D66C}"/>
              </a:ext>
            </a:extLst>
          </p:cNvPr>
          <p:cNvPicPr>
            <a:picLocks noChangeAspect="1"/>
          </p:cNvPicPr>
          <p:nvPr/>
        </p:nvPicPr>
        <p:blipFill>
          <a:blip r:embed="rId4"/>
          <a:stretch>
            <a:fillRect/>
          </a:stretch>
        </p:blipFill>
        <p:spPr>
          <a:xfrm>
            <a:off x="0" y="3604761"/>
            <a:ext cx="9144000" cy="2745791"/>
          </a:xfrm>
          <a:prstGeom prst="rect">
            <a:avLst/>
          </a:prstGeom>
        </p:spPr>
      </p:pic>
      <p:sp>
        <p:nvSpPr>
          <p:cNvPr id="8" name="TextBox 7">
            <a:extLst>
              <a:ext uri="{FF2B5EF4-FFF2-40B4-BE49-F238E27FC236}">
                <a16:creationId xmlns:a16="http://schemas.microsoft.com/office/drawing/2014/main" id="{CC8A8FAD-CB1E-4192-BA0D-D4F4D4DA1028}"/>
              </a:ext>
            </a:extLst>
          </p:cNvPr>
          <p:cNvSpPr txBox="1"/>
          <p:nvPr/>
        </p:nvSpPr>
        <p:spPr>
          <a:xfrm>
            <a:off x="1447800" y="3301810"/>
            <a:ext cx="684803" cy="369332"/>
          </a:xfrm>
          <a:prstGeom prst="rect">
            <a:avLst/>
          </a:prstGeom>
          <a:noFill/>
        </p:spPr>
        <p:txBody>
          <a:bodyPr wrap="none" rtlCol="0">
            <a:spAutoFit/>
          </a:bodyPr>
          <a:lstStyle/>
          <a:p>
            <a:r>
              <a:rPr lang="en-US" dirty="0"/>
              <a:t>CNN</a:t>
            </a:r>
            <a:endParaRPr lang="en-SE" dirty="0"/>
          </a:p>
        </p:txBody>
      </p:sp>
      <p:sp>
        <p:nvSpPr>
          <p:cNvPr id="9" name="TextBox 8">
            <a:extLst>
              <a:ext uri="{FF2B5EF4-FFF2-40B4-BE49-F238E27FC236}">
                <a16:creationId xmlns:a16="http://schemas.microsoft.com/office/drawing/2014/main" id="{809D939B-9BF1-448D-B029-C41ED89414A4}"/>
              </a:ext>
            </a:extLst>
          </p:cNvPr>
          <p:cNvSpPr txBox="1"/>
          <p:nvPr/>
        </p:nvSpPr>
        <p:spPr>
          <a:xfrm>
            <a:off x="2548994" y="3412123"/>
            <a:ext cx="3089307" cy="338554"/>
          </a:xfrm>
          <a:prstGeom prst="rect">
            <a:avLst/>
          </a:prstGeom>
          <a:noFill/>
        </p:spPr>
        <p:txBody>
          <a:bodyPr wrap="none" rtlCol="0">
            <a:spAutoFit/>
          </a:bodyPr>
          <a:lstStyle/>
          <a:p>
            <a:r>
              <a:rPr lang="en-US" sz="1600" dirty="0"/>
              <a:t>FCN (Fully Connected Network)</a:t>
            </a:r>
            <a:endParaRPr lang="en-SE" sz="1600" dirty="0"/>
          </a:p>
        </p:txBody>
      </p:sp>
      <p:cxnSp>
        <p:nvCxnSpPr>
          <p:cNvPr id="11" name="Straight Arrow Connector 10">
            <a:extLst>
              <a:ext uri="{FF2B5EF4-FFF2-40B4-BE49-F238E27FC236}">
                <a16:creationId xmlns:a16="http://schemas.microsoft.com/office/drawing/2014/main" id="{BF968836-10E8-462C-92ED-C43C4FBF0659}"/>
              </a:ext>
            </a:extLst>
          </p:cNvPr>
          <p:cNvCxnSpPr/>
          <p:nvPr/>
        </p:nvCxnSpPr>
        <p:spPr bwMode="auto">
          <a:xfrm flipH="1">
            <a:off x="2894603" y="3671142"/>
            <a:ext cx="457200" cy="516523"/>
          </a:xfrm>
          <a:prstGeom prst="straightConnector1">
            <a:avLst/>
          </a:prstGeom>
          <a:noFill/>
          <a:ln w="25400" cap="flat" cmpd="sng" algn="ctr">
            <a:solidFill>
              <a:schemeClr val="tx1"/>
            </a:solidFill>
            <a:prstDash val="solid"/>
            <a:round/>
            <a:headEnd type="none" w="med" len="med"/>
            <a:tailEnd type="triangle"/>
          </a:ln>
          <a:effectLst/>
        </p:spPr>
      </p:cxnSp>
    </p:spTree>
    <p:extLst>
      <p:ext uri="{BB962C8B-B14F-4D97-AF65-F5344CB8AC3E}">
        <p14:creationId xmlns:p14="http://schemas.microsoft.com/office/powerpoint/2010/main" val="385920168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69E86B-898A-410E-A4E3-FCACA2337B56}"/>
              </a:ext>
            </a:extLst>
          </p:cNvPr>
          <p:cNvSpPr>
            <a:spLocks noGrp="1"/>
          </p:cNvSpPr>
          <p:nvPr>
            <p:ph type="title"/>
          </p:nvPr>
        </p:nvSpPr>
        <p:spPr/>
        <p:txBody>
          <a:bodyPr/>
          <a:lstStyle/>
          <a:p>
            <a:r>
              <a:rPr lang="en-US" dirty="0"/>
              <a:t>Data Augmentation</a:t>
            </a:r>
            <a:endParaRPr lang="en-SE" dirty="0"/>
          </a:p>
        </p:txBody>
      </p:sp>
      <p:sp>
        <p:nvSpPr>
          <p:cNvPr id="3" name="Content Placeholder 2">
            <a:extLst>
              <a:ext uri="{FF2B5EF4-FFF2-40B4-BE49-F238E27FC236}">
                <a16:creationId xmlns:a16="http://schemas.microsoft.com/office/drawing/2014/main" id="{DC590FB5-8E88-4D56-A8AE-68AC6EED5830}"/>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9FEB31F5-5038-471C-884F-A2CD7CAABCAA}"/>
              </a:ext>
            </a:extLst>
          </p:cNvPr>
          <p:cNvSpPr>
            <a:spLocks noGrp="1"/>
          </p:cNvSpPr>
          <p:nvPr>
            <p:ph type="sldNum" sz="quarter" idx="12"/>
          </p:nvPr>
        </p:nvSpPr>
        <p:spPr/>
        <p:txBody>
          <a:bodyPr/>
          <a:lstStyle/>
          <a:p>
            <a:pPr>
              <a:defRPr/>
            </a:pPr>
            <a:fld id="{F57F456A-00AF-44E6-8D70-638C0D0130FF}" type="slidenum">
              <a:rPr lang="en-US" altLang="zh-CN" smtClean="0"/>
              <a:pPr>
                <a:defRPr/>
              </a:pPr>
              <a:t>42</a:t>
            </a:fld>
            <a:endParaRPr lang="en-US" altLang="zh-CN"/>
          </a:p>
        </p:txBody>
      </p:sp>
      <p:pic>
        <p:nvPicPr>
          <p:cNvPr id="5" name="Picture 4">
            <a:extLst>
              <a:ext uri="{FF2B5EF4-FFF2-40B4-BE49-F238E27FC236}">
                <a16:creationId xmlns:a16="http://schemas.microsoft.com/office/drawing/2014/main" id="{20B77A2D-BDB8-4129-8A7D-266A7C3ACC00}"/>
              </a:ext>
            </a:extLst>
          </p:cNvPr>
          <p:cNvPicPr>
            <a:picLocks noChangeAspect="1"/>
          </p:cNvPicPr>
          <p:nvPr/>
        </p:nvPicPr>
        <p:blipFill>
          <a:blip r:embed="rId2"/>
          <a:stretch>
            <a:fillRect/>
          </a:stretch>
        </p:blipFill>
        <p:spPr>
          <a:xfrm>
            <a:off x="1676400" y="1142999"/>
            <a:ext cx="5562600" cy="5669367"/>
          </a:xfrm>
          <a:prstGeom prst="rect">
            <a:avLst/>
          </a:prstGeom>
        </p:spPr>
      </p:pic>
    </p:spTree>
    <p:extLst>
      <p:ext uri="{BB962C8B-B14F-4D97-AF65-F5344CB8AC3E}">
        <p14:creationId xmlns:p14="http://schemas.microsoft.com/office/powerpoint/2010/main" val="313362085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541847-6546-412F-91F4-05E99A00240D}"/>
              </a:ext>
            </a:extLst>
          </p:cNvPr>
          <p:cNvSpPr>
            <a:spLocks noGrp="1"/>
          </p:cNvSpPr>
          <p:nvPr>
            <p:ph type="title"/>
          </p:nvPr>
        </p:nvSpPr>
        <p:spPr/>
        <p:txBody>
          <a:bodyPr/>
          <a:lstStyle/>
          <a:p>
            <a:r>
              <a:rPr lang="en-US" dirty="0"/>
              <a:t>Comparisons</a:t>
            </a:r>
            <a:endParaRPr lang="en-SE" dirty="0"/>
          </a:p>
        </p:txBody>
      </p:sp>
      <p:sp>
        <p:nvSpPr>
          <p:cNvPr id="3" name="Content Placeholder 2">
            <a:extLst>
              <a:ext uri="{FF2B5EF4-FFF2-40B4-BE49-F238E27FC236}">
                <a16:creationId xmlns:a16="http://schemas.microsoft.com/office/drawing/2014/main" id="{78FC6D8C-85E4-4FBD-B490-EF786D239B4A}"/>
              </a:ext>
            </a:extLst>
          </p:cNvPr>
          <p:cNvSpPr>
            <a:spLocks noGrp="1"/>
          </p:cNvSpPr>
          <p:nvPr>
            <p:ph idx="1"/>
          </p:nvPr>
        </p:nvSpPr>
        <p:spPr>
          <a:xfrm>
            <a:off x="457200" y="1295400"/>
            <a:ext cx="8229600" cy="5562600"/>
          </a:xfrm>
        </p:spPr>
        <p:txBody>
          <a:bodyPr>
            <a:normAutofit fontScale="70000" lnSpcReduction="20000"/>
          </a:bodyPr>
          <a:lstStyle/>
          <a:p>
            <a:r>
              <a:rPr lang="en-US" dirty="0"/>
              <a:t>View representation:</a:t>
            </a:r>
          </a:p>
          <a:p>
            <a:pPr lvl="1"/>
            <a:r>
              <a:rPr lang="en-US" dirty="0" err="1"/>
              <a:t>PilotNet</a:t>
            </a:r>
            <a:r>
              <a:rPr lang="en-US" dirty="0"/>
              <a:t> and CIL [Codevilla18] use front camera view</a:t>
            </a:r>
          </a:p>
          <a:p>
            <a:pPr lvl="1"/>
            <a:r>
              <a:rPr lang="en-US" dirty="0" err="1"/>
              <a:t>ChauffeurNet</a:t>
            </a:r>
            <a:r>
              <a:rPr lang="en-US" dirty="0"/>
              <a:t> uses bird-view representation, which helps simplify the visual information while maintaining useful information for driving.</a:t>
            </a:r>
          </a:p>
          <a:p>
            <a:r>
              <a:rPr lang="en-US" dirty="0"/>
              <a:t>Where DNN is used:</a:t>
            </a:r>
          </a:p>
          <a:p>
            <a:pPr lvl="1"/>
            <a:r>
              <a:rPr lang="en-US" dirty="0" err="1"/>
              <a:t>PilotNet</a:t>
            </a:r>
            <a:r>
              <a:rPr lang="en-US" dirty="0"/>
              <a:t> and CIL are end-to-end.</a:t>
            </a:r>
          </a:p>
          <a:p>
            <a:pPr lvl="1"/>
            <a:r>
              <a:rPr lang="en-US" dirty="0" err="1"/>
              <a:t>ChauffeurNet</a:t>
            </a:r>
            <a:r>
              <a:rPr lang="en-US" dirty="0"/>
              <a:t> is mid-to-mid (DNN used for behavior prediction and planning to generate trajectory). </a:t>
            </a:r>
          </a:p>
          <a:p>
            <a:r>
              <a:rPr lang="en-US" dirty="0"/>
              <a:t>DNN Architecture</a:t>
            </a:r>
          </a:p>
          <a:p>
            <a:r>
              <a:rPr lang="en-US" dirty="0"/>
              <a:t>Compare to </a:t>
            </a:r>
            <a:r>
              <a:rPr lang="en-US" dirty="0" err="1"/>
              <a:t>PilotNet</a:t>
            </a:r>
            <a:endParaRPr lang="en-US" dirty="0"/>
          </a:p>
          <a:p>
            <a:pPr lvl="1"/>
            <a:r>
              <a:rPr lang="en-US" dirty="0" err="1"/>
              <a:t>PilotNet</a:t>
            </a:r>
            <a:r>
              <a:rPr lang="en-US" dirty="0"/>
              <a:t> uses CNN to map from current camera image to steering angle, no history info is used.</a:t>
            </a:r>
          </a:p>
          <a:p>
            <a:pPr lvl="1"/>
            <a:r>
              <a:rPr lang="en-US" dirty="0" err="1"/>
              <a:t>ChauffeurNet</a:t>
            </a:r>
            <a:r>
              <a:rPr lang="en-US" dirty="0"/>
              <a:t> uses RNN, and exploits the history (past agent location and past prediction for a few seconds) to make better predictions and decisions.</a:t>
            </a:r>
            <a:endParaRPr lang="en-SE" dirty="0"/>
          </a:p>
          <a:p>
            <a:r>
              <a:rPr lang="en-US" dirty="0"/>
              <a:t>CIL: adds a condition variable to help with the decision process at intersections.</a:t>
            </a:r>
          </a:p>
        </p:txBody>
      </p:sp>
      <p:sp>
        <p:nvSpPr>
          <p:cNvPr id="4" name="Slide Number Placeholder 3">
            <a:extLst>
              <a:ext uri="{FF2B5EF4-FFF2-40B4-BE49-F238E27FC236}">
                <a16:creationId xmlns:a16="http://schemas.microsoft.com/office/drawing/2014/main" id="{72205A1A-C3E0-4C79-A6FB-25B4C764BA14}"/>
              </a:ext>
            </a:extLst>
          </p:cNvPr>
          <p:cNvSpPr>
            <a:spLocks noGrp="1"/>
          </p:cNvSpPr>
          <p:nvPr>
            <p:ph type="sldNum" sz="quarter" idx="12"/>
          </p:nvPr>
        </p:nvSpPr>
        <p:spPr/>
        <p:txBody>
          <a:bodyPr/>
          <a:lstStyle/>
          <a:p>
            <a:pPr>
              <a:defRPr/>
            </a:pPr>
            <a:fld id="{F57F456A-00AF-44E6-8D70-638C0D0130FF}" type="slidenum">
              <a:rPr lang="en-US" altLang="zh-CN" smtClean="0"/>
              <a:pPr>
                <a:defRPr/>
              </a:pPr>
              <a:t>43</a:t>
            </a:fld>
            <a:endParaRPr lang="en-US" altLang="zh-CN"/>
          </a:p>
        </p:txBody>
      </p:sp>
    </p:spTree>
    <p:extLst>
      <p:ext uri="{BB962C8B-B14F-4D97-AF65-F5344CB8AC3E}">
        <p14:creationId xmlns:p14="http://schemas.microsoft.com/office/powerpoint/2010/main" val="29699680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4680F-0A21-4060-9400-ADEF53F37381}"/>
              </a:ext>
            </a:extLst>
          </p:cNvPr>
          <p:cNvSpPr>
            <a:spLocks noGrp="1"/>
          </p:cNvSpPr>
          <p:nvPr>
            <p:ph type="title"/>
          </p:nvPr>
        </p:nvSpPr>
        <p:spPr/>
        <p:txBody>
          <a:bodyPr/>
          <a:lstStyle/>
          <a:p>
            <a:r>
              <a:rPr lang="en-US" dirty="0"/>
              <a:t>Review: Notations</a:t>
            </a:r>
            <a:endParaRPr lang="en-SE"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B81503F4-54DE-4B21-AE20-8D8E0026DF31}"/>
                  </a:ext>
                </a:extLst>
              </p:cNvPr>
              <p:cNvSpPr>
                <a:spLocks noGrp="1"/>
              </p:cNvSpPr>
              <p:nvPr>
                <p:ph idx="1"/>
              </p:nvPr>
            </p:nvSpPr>
            <p:spPr/>
            <p:txBody>
              <a:bodyPr>
                <a:normAutofit lnSpcReduction="10000"/>
              </a:bodyPr>
              <a:lstStyle/>
              <a:p>
                <a:r>
                  <a:rPr lang="en-US" dirty="0"/>
                  <a:t>State </a:t>
                </a:r>
                <a14:m>
                  <m:oMath xmlns:m="http://schemas.openxmlformats.org/officeDocument/2006/math">
                    <m:r>
                      <a:rPr lang="en-US" b="0" i="1" smtClean="0">
                        <a:latin typeface="Cambria Math" panose="02040503050406030204" pitchFamily="18" charset="0"/>
                      </a:rPr>
                      <m:t>𝑠</m:t>
                    </m:r>
                  </m:oMath>
                </a14:m>
                <a:r>
                  <a:rPr lang="en-US" dirty="0"/>
                  <a:t>, action </a:t>
                </a:r>
                <a14:m>
                  <m:oMath xmlns:m="http://schemas.openxmlformats.org/officeDocument/2006/math">
                    <m:r>
                      <a:rPr lang="en-US" b="0" i="1" smtClean="0">
                        <a:latin typeface="Cambria Math" panose="02040503050406030204" pitchFamily="18" charset="0"/>
                      </a:rPr>
                      <m:t>𝑎</m:t>
                    </m:r>
                  </m:oMath>
                </a14:m>
                <a:endParaRPr lang="en-US" dirty="0"/>
              </a:p>
              <a:p>
                <a:r>
                  <a:rPr lang="en-US" dirty="0"/>
                  <a:t>Policy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𝜋</m:t>
                        </m:r>
                      </m:e>
                      <m:sub>
                        <m:r>
                          <a:rPr lang="en-US" b="0" i="1" smtClean="0">
                            <a:latin typeface="Cambria Math" panose="02040503050406030204" pitchFamily="18" charset="0"/>
                          </a:rPr>
                          <m:t>𝜃</m:t>
                        </m:r>
                      </m:sub>
                    </m:sSub>
                  </m:oMath>
                </a14:m>
                <a:r>
                  <a:rPr lang="en-US" dirty="0"/>
                  <a:t>:</a:t>
                </a:r>
              </a:p>
              <a:p>
                <a:pPr lvl="1"/>
                <a:r>
                  <a:rPr lang="en-US" dirty="0"/>
                  <a:t>Deterministic policy </a:t>
                </a:r>
                <a14:m>
                  <m:oMath xmlns:m="http://schemas.openxmlformats.org/officeDocument/2006/math">
                    <m:r>
                      <a:rPr lang="en-US" b="0" i="1" smtClean="0">
                        <a:latin typeface="Cambria Math" panose="02040503050406030204" pitchFamily="18" charset="0"/>
                      </a:rPr>
                      <m:t>𝑎</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𝜋</m:t>
                        </m:r>
                      </m:e>
                      <m:sub>
                        <m:r>
                          <a:rPr lang="en-US" i="1">
                            <a:latin typeface="Cambria Math" panose="02040503050406030204" pitchFamily="18" charset="0"/>
                          </a:rPr>
                          <m:t>𝜃</m:t>
                        </m:r>
                      </m:sub>
                    </m:sSub>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oMath>
                </a14:m>
                <a:r>
                  <a:rPr lang="en-US" i="1" dirty="0"/>
                  <a:t> </a:t>
                </a:r>
              </a:p>
              <a:p>
                <a:pPr lvl="1"/>
                <a:r>
                  <a:rPr lang="en-US" dirty="0"/>
                  <a:t>Stochastic policy </a:t>
                </a:r>
                <a14:m>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m:t>
                    </m:r>
                    <m:r>
                      <a:rPr lang="en-US" i="1">
                        <a:latin typeface="Cambria Math" panose="02040503050406030204" pitchFamily="18" charset="0"/>
                      </a:rPr>
                      <m:t>𝑎</m:t>
                    </m:r>
                    <m:r>
                      <a:rPr lang="en-US" b="0" i="1" smtClean="0">
                        <a:latin typeface="Cambria Math" panose="02040503050406030204" pitchFamily="18" charset="0"/>
                      </a:rPr>
                      <m:t>)</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𝜋</m:t>
                        </m:r>
                      </m:e>
                      <m:sub>
                        <m:r>
                          <a:rPr lang="en-US" i="1">
                            <a:latin typeface="Cambria Math" panose="02040503050406030204" pitchFamily="18" charset="0"/>
                          </a:rPr>
                          <m:t>𝜃</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oMath>
                </a14:m>
                <a:endParaRPr lang="en-US" i="1" dirty="0"/>
              </a:p>
              <a:p>
                <a:r>
                  <a:rPr lang="en-US" dirty="0"/>
                  <a:t>Environment Model: </a:t>
                </a:r>
                <a14:m>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endParaRPr lang="en-US" dirty="0"/>
              </a:p>
              <a:p>
                <a:pPr lvl="1"/>
                <a:r>
                  <a:rPr lang="en-US" dirty="0"/>
                  <a:t>Known: model-based</a:t>
                </a:r>
              </a:p>
              <a:p>
                <a:pPr lvl="1"/>
                <a:r>
                  <a:rPr lang="en-US" dirty="0"/>
                  <a:t>Unknown: model-free</a:t>
                </a:r>
              </a:p>
              <a:p>
                <a:r>
                  <a:rPr lang="en-US" dirty="0"/>
                  <a:t>Rollout: sequentially execute policy </a:t>
                </a:r>
                <a14:m>
                  <m:oMath xmlns:m="http://schemas.openxmlformats.org/officeDocument/2006/math">
                    <m:sSub>
                      <m:sSubPr>
                        <m:ctrlPr>
                          <a:rPr lang="en-US" i="1">
                            <a:latin typeface="Cambria Math" panose="02040503050406030204" pitchFamily="18" charset="0"/>
                          </a:rPr>
                        </m:ctrlPr>
                      </m:sSubPr>
                      <m:e>
                        <m:r>
                          <a:rPr lang="en-US">
                            <a:latin typeface="Cambria Math" panose="02040503050406030204" pitchFamily="18" charset="0"/>
                          </a:rPr>
                          <m:t>𝜋</m:t>
                        </m:r>
                      </m:e>
                      <m:sub>
                        <m:r>
                          <a:rPr lang="en-US">
                            <a:latin typeface="Cambria Math" panose="02040503050406030204" pitchFamily="18" charset="0"/>
                          </a:rPr>
                          <m:t>𝜃</m:t>
                        </m:r>
                      </m:sub>
                    </m:sSub>
                    <m:r>
                      <a:rPr lang="en-US">
                        <a:latin typeface="Cambria Math" panose="02040503050406030204" pitchFamily="18" charset="0"/>
                      </a:rPr>
                      <m:t>(</m:t>
                    </m:r>
                    <m:sSub>
                      <m:sSubPr>
                        <m:ctrlPr>
                          <a:rPr lang="en-US" i="1">
                            <a:latin typeface="Cambria Math" panose="02040503050406030204" pitchFamily="18" charset="0"/>
                          </a:rPr>
                        </m:ctrlPr>
                      </m:sSubPr>
                      <m:e>
                        <m:r>
                          <a:rPr lang="en-US">
                            <a:latin typeface="Cambria Math" panose="02040503050406030204" pitchFamily="18" charset="0"/>
                          </a:rPr>
                          <m:t>𝑠</m:t>
                        </m:r>
                      </m:e>
                      <m:sub>
                        <m:r>
                          <a:rPr lang="en-US">
                            <a:latin typeface="Cambria Math" panose="02040503050406030204" pitchFamily="18" charset="0"/>
                          </a:rPr>
                          <m:t>0</m:t>
                        </m:r>
                      </m:sub>
                    </m:sSub>
                    <m:r>
                      <a:rPr lang="en-US">
                        <a:latin typeface="Cambria Math" panose="02040503050406030204" pitchFamily="18" charset="0"/>
                      </a:rPr>
                      <m:t>)</m:t>
                    </m:r>
                  </m:oMath>
                </a14:m>
                <a:r>
                  <a:rPr lang="en-US" dirty="0"/>
                  <a:t> from initial state </a:t>
                </a:r>
                <a14:m>
                  <m:oMath xmlns:m="http://schemas.openxmlformats.org/officeDocument/2006/math">
                    <m:sSub>
                      <m:sSubPr>
                        <m:ctrlPr>
                          <a:rPr lang="en-US" i="1">
                            <a:latin typeface="Cambria Math" panose="02040503050406030204" pitchFamily="18" charset="0"/>
                          </a:rPr>
                        </m:ctrlPr>
                      </m:sSubPr>
                      <m:e>
                        <m:r>
                          <a:rPr lang="en-US">
                            <a:latin typeface="Cambria Math" panose="02040503050406030204" pitchFamily="18" charset="0"/>
                          </a:rPr>
                          <m:t>𝑠</m:t>
                        </m:r>
                      </m:e>
                      <m:sub>
                        <m:r>
                          <a:rPr lang="en-US">
                            <a:latin typeface="Cambria Math" panose="02040503050406030204" pitchFamily="18" charset="0"/>
                          </a:rPr>
                          <m:t>0</m:t>
                        </m:r>
                      </m:sub>
                    </m:sSub>
                  </m:oMath>
                </a14:m>
                <a:r>
                  <a:rPr lang="en-US" dirty="0"/>
                  <a:t> until timestep </a:t>
                </a:r>
                <a14:m>
                  <m:oMath xmlns:m="http://schemas.openxmlformats.org/officeDocument/2006/math">
                    <m:r>
                      <a:rPr lang="en-US" b="0" i="1" smtClean="0">
                        <a:latin typeface="Cambria Math" panose="02040503050406030204" pitchFamily="18" charset="0"/>
                      </a:rPr>
                      <m:t>𝑇</m:t>
                    </m:r>
                  </m:oMath>
                </a14:m>
                <a:r>
                  <a:rPr lang="en-US" dirty="0"/>
                  <a:t>.</a:t>
                </a:r>
              </a:p>
              <a:p>
                <a:pPr lvl="1"/>
                <a:r>
                  <a:rPr lang="en-US" dirty="0"/>
                  <a:t>Produce trajectory </a:t>
                </a:r>
                <a14:m>
                  <m:oMath xmlns:m="http://schemas.openxmlformats.org/officeDocument/2006/math">
                    <m:r>
                      <a:rPr lang="en-US" b="1" i="1">
                        <a:latin typeface="Cambria Math" panose="02040503050406030204" pitchFamily="18" charset="0"/>
                      </a:rPr>
                      <m:t>𝝉</m:t>
                    </m:r>
                    <m:r>
                      <a:rPr lang="en-US" b="1" i="1" smtClean="0">
                        <a:latin typeface="Cambria Math" panose="02040503050406030204" pitchFamily="18" charset="0"/>
                      </a:rPr>
                      <m:t>=</m:t>
                    </m:r>
                    <m:r>
                      <a:rPr lang="en-US" b="0" i="1" smtClean="0">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1</m:t>
                        </m:r>
                      </m:sub>
                    </m:sSub>
                    <m:r>
                      <a:rPr lang="en-US" b="0" i="1" smtClean="0">
                        <a:latin typeface="Cambria Math" panose="02040503050406030204" pitchFamily="18" charset="0"/>
                      </a:rPr>
                      <m:t>,…)</m:t>
                    </m:r>
                  </m:oMath>
                </a14:m>
                <a:endParaRPr lang="en-US" dirty="0"/>
              </a:p>
            </p:txBody>
          </p:sp>
        </mc:Choice>
        <mc:Fallback>
          <p:sp>
            <p:nvSpPr>
              <p:cNvPr id="3" name="Content Placeholder 2">
                <a:extLst>
                  <a:ext uri="{FF2B5EF4-FFF2-40B4-BE49-F238E27FC236}">
                    <a16:creationId xmlns:a16="http://schemas.microsoft.com/office/drawing/2014/main" id="{B81503F4-54DE-4B21-AE20-8D8E0026DF31}"/>
                  </a:ext>
                </a:extLst>
              </p:cNvPr>
              <p:cNvSpPr>
                <a:spLocks noGrp="1" noRot="1" noChangeAspect="1" noMove="1" noResize="1" noEditPoints="1" noAdjustHandles="1" noChangeArrowheads="1" noChangeShapeType="1" noTextEdit="1"/>
              </p:cNvSpPr>
              <p:nvPr>
                <p:ph idx="1"/>
              </p:nvPr>
            </p:nvSpPr>
            <p:spPr>
              <a:blipFill>
                <a:blip r:embed="rId3"/>
                <a:stretch>
                  <a:fillRect l="-1704" t="-2509"/>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9B914EB6-5BAA-42C5-9776-5D25B6639B8F}"/>
              </a:ext>
            </a:extLst>
          </p:cNvPr>
          <p:cNvSpPr>
            <a:spLocks noGrp="1"/>
          </p:cNvSpPr>
          <p:nvPr>
            <p:ph type="sldNum" sz="quarter" idx="12"/>
          </p:nvPr>
        </p:nvSpPr>
        <p:spPr bwMode="auto">
          <a:xfrm>
            <a:off x="6934200" y="6530035"/>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fontAlgn="base">
              <a:spcBef>
                <a:spcPct val="0"/>
              </a:spcBef>
              <a:spcAft>
                <a:spcPct val="0"/>
              </a:spcAft>
              <a:defRPr sz="1200"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fld id="{F57F456A-00AF-44E6-8D70-638C0D0130FF}" type="slidenum">
              <a:rPr lang="en-US" altLang="zh-CN" smtClean="0"/>
              <a:pPr>
                <a:defRPr/>
              </a:pPr>
              <a:t>5</a:t>
            </a:fld>
            <a:endParaRPr lang="en-US" altLang="zh-CN"/>
          </a:p>
        </p:txBody>
      </p:sp>
    </p:spTree>
    <p:extLst>
      <p:ext uri="{BB962C8B-B14F-4D97-AF65-F5344CB8AC3E}">
        <p14:creationId xmlns:p14="http://schemas.microsoft.com/office/powerpoint/2010/main" val="15033931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AB469F-D9B8-47B0-8230-C34067AEAAC7}"/>
              </a:ext>
            </a:extLst>
          </p:cNvPr>
          <p:cNvSpPr>
            <a:spLocks noGrp="1"/>
          </p:cNvSpPr>
          <p:nvPr>
            <p:ph type="title"/>
          </p:nvPr>
        </p:nvSpPr>
        <p:spPr/>
        <p:txBody>
          <a:bodyPr/>
          <a:lstStyle/>
          <a:p>
            <a:r>
              <a:rPr lang="en-US" dirty="0"/>
              <a:t>Behavior Cloning (BC)</a:t>
            </a:r>
            <a:endParaRPr lang="en-SE" dirty="0"/>
          </a:p>
        </p:txBody>
      </p:sp>
      <p:sp>
        <p:nvSpPr>
          <p:cNvPr id="3" name="Content Placeholder 2">
            <a:extLst>
              <a:ext uri="{FF2B5EF4-FFF2-40B4-BE49-F238E27FC236}">
                <a16:creationId xmlns:a16="http://schemas.microsoft.com/office/drawing/2014/main" id="{B3E70616-CE29-472F-8CC1-3A930D10D258}"/>
              </a:ext>
            </a:extLst>
          </p:cNvPr>
          <p:cNvSpPr>
            <a:spLocks noGrp="1"/>
          </p:cNvSpPr>
          <p:nvPr>
            <p:ph idx="1"/>
          </p:nvPr>
        </p:nvSpPr>
        <p:spPr>
          <a:xfrm>
            <a:off x="457200" y="1295399"/>
            <a:ext cx="8382000" cy="1400176"/>
          </a:xfrm>
        </p:spPr>
        <p:txBody>
          <a:bodyPr>
            <a:normAutofit fontScale="77500" lnSpcReduction="20000"/>
          </a:bodyPr>
          <a:lstStyle/>
          <a:p>
            <a:r>
              <a:rPr lang="en-US" dirty="0"/>
              <a:t>Behavior Cloning (BC) is a form of Supervised Learning (SL), where an agent is trained to perform a task from demonstrations by learning a mapping (e.g., a CNN) between states (input data) and actions (labels).</a:t>
            </a:r>
          </a:p>
        </p:txBody>
      </p:sp>
      <p:sp>
        <p:nvSpPr>
          <p:cNvPr id="4" name="Slide Number Placeholder 3">
            <a:extLst>
              <a:ext uri="{FF2B5EF4-FFF2-40B4-BE49-F238E27FC236}">
                <a16:creationId xmlns:a16="http://schemas.microsoft.com/office/drawing/2014/main" id="{EF4EB2BA-82B7-476D-BD8A-C40EED35DAED}"/>
              </a:ext>
            </a:extLst>
          </p:cNvPr>
          <p:cNvSpPr>
            <a:spLocks noGrp="1"/>
          </p:cNvSpPr>
          <p:nvPr>
            <p:ph type="sldNum" sz="quarter" idx="12"/>
          </p:nvPr>
        </p:nvSpPr>
        <p:spPr/>
        <p:txBody>
          <a:bodyPr/>
          <a:lstStyle/>
          <a:p>
            <a:pPr>
              <a:defRPr/>
            </a:pPr>
            <a:fld id="{F57F456A-00AF-44E6-8D70-638C0D0130FF}" type="slidenum">
              <a:rPr lang="en-US" altLang="zh-CN" smtClean="0"/>
              <a:pPr>
                <a:defRPr/>
              </a:pPr>
              <a:t>6</a:t>
            </a:fld>
            <a:endParaRPr lang="en-US" altLang="zh-CN"/>
          </a:p>
        </p:txBody>
      </p:sp>
      <p:pic>
        <p:nvPicPr>
          <p:cNvPr id="1026" name="Picture 2" descr="convolutional classifier">
            <a:extLst>
              <a:ext uri="{FF2B5EF4-FFF2-40B4-BE49-F238E27FC236}">
                <a16:creationId xmlns:a16="http://schemas.microsoft.com/office/drawing/2014/main" id="{21859C93-E992-4FD8-B418-E7CC3739C7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882" y="4038600"/>
            <a:ext cx="4273420" cy="264296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onvolutional agent">
            <a:extLst>
              <a:ext uri="{FF2B5EF4-FFF2-40B4-BE49-F238E27FC236}">
                <a16:creationId xmlns:a16="http://schemas.microsoft.com/office/drawing/2014/main" id="{DAEDD61F-8AB5-4D01-BD7D-A23B480822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66253" y="4088052"/>
            <a:ext cx="4572000" cy="2593517"/>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4A33E272-A87E-4D77-AC54-DFF8902F7809}"/>
              </a:ext>
            </a:extLst>
          </p:cNvPr>
          <p:cNvSpPr/>
          <p:nvPr/>
        </p:nvSpPr>
        <p:spPr>
          <a:xfrm>
            <a:off x="2583802" y="6570921"/>
            <a:ext cx="3429000" cy="246221"/>
          </a:xfrm>
          <a:prstGeom prst="rect">
            <a:avLst/>
          </a:prstGeom>
        </p:spPr>
        <p:txBody>
          <a:bodyPr wrap="square">
            <a:spAutoFit/>
          </a:bodyPr>
          <a:lstStyle/>
          <a:p>
            <a:r>
              <a:rPr lang="en-US" sz="1000" dirty="0"/>
              <a:t>https://pathmind.com/wiki/deep-reinforcement-learning</a:t>
            </a:r>
            <a:endParaRPr lang="en-SE" sz="1000" dirty="0"/>
          </a:p>
        </p:txBody>
      </p:sp>
      <p:pic>
        <p:nvPicPr>
          <p:cNvPr id="9" name="Picture 2">
            <a:extLst>
              <a:ext uri="{FF2B5EF4-FFF2-40B4-BE49-F238E27FC236}">
                <a16:creationId xmlns:a16="http://schemas.microsoft.com/office/drawing/2014/main" id="{569D85D5-9B27-4B69-8824-0029324FEA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4838" y="2590800"/>
            <a:ext cx="7934325" cy="1466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59613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64672A9-380B-4D40-A25A-5A895660B592}"/>
              </a:ext>
            </a:extLst>
          </p:cNvPr>
          <p:cNvPicPr>
            <a:picLocks noChangeAspect="1"/>
          </p:cNvPicPr>
          <p:nvPr/>
        </p:nvPicPr>
        <p:blipFill>
          <a:blip r:embed="rId3"/>
          <a:stretch>
            <a:fillRect/>
          </a:stretch>
        </p:blipFill>
        <p:spPr>
          <a:xfrm>
            <a:off x="2425618" y="4545271"/>
            <a:ext cx="3745367" cy="2075136"/>
          </a:xfrm>
          <a:prstGeom prst="rect">
            <a:avLst/>
          </a:prstGeom>
        </p:spPr>
      </p:pic>
      <p:sp>
        <p:nvSpPr>
          <p:cNvPr id="2" name="Title 1">
            <a:extLst>
              <a:ext uri="{FF2B5EF4-FFF2-40B4-BE49-F238E27FC236}">
                <a16:creationId xmlns:a16="http://schemas.microsoft.com/office/drawing/2014/main" id="{25AB469F-D9B8-47B0-8230-C34067AEAAC7}"/>
              </a:ext>
            </a:extLst>
          </p:cNvPr>
          <p:cNvSpPr>
            <a:spLocks noGrp="1"/>
          </p:cNvSpPr>
          <p:nvPr>
            <p:ph type="title"/>
          </p:nvPr>
        </p:nvSpPr>
        <p:spPr/>
        <p:txBody>
          <a:bodyPr/>
          <a:lstStyle/>
          <a:p>
            <a:r>
              <a:rPr lang="en-US" dirty="0"/>
              <a:t>SL vs. BC</a:t>
            </a:r>
            <a:endParaRPr lang="en-SE"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B3E70616-CE29-472F-8CC1-3A930D10D258}"/>
                  </a:ext>
                </a:extLst>
              </p:cNvPr>
              <p:cNvSpPr>
                <a:spLocks noGrp="1"/>
              </p:cNvSpPr>
              <p:nvPr>
                <p:ph idx="1"/>
              </p:nvPr>
            </p:nvSpPr>
            <p:spPr>
              <a:xfrm>
                <a:off x="457200" y="1026056"/>
                <a:ext cx="8229600" cy="4003144"/>
              </a:xfrm>
            </p:spPr>
            <p:txBody>
              <a:bodyPr>
                <a:normAutofit fontScale="70000" lnSpcReduction="20000"/>
              </a:bodyPr>
              <a:lstStyle/>
              <a:p>
                <a:r>
                  <a:rPr lang="en-US" dirty="0"/>
                  <a:t>Main difference between SL and BC:</a:t>
                </a:r>
              </a:p>
              <a:p>
                <a:pPr lvl="1"/>
                <a:r>
                  <a:rPr lang="en-US" dirty="0"/>
                  <a:t>For SL: input </a:t>
                </a:r>
                <a14:m>
                  <m:oMath xmlns:m="http://schemas.openxmlformats.org/officeDocument/2006/math">
                    <m:r>
                      <a:rPr lang="en-US" i="1">
                        <a:latin typeface="Cambria Math" panose="02040503050406030204" pitchFamily="18" charset="0"/>
                      </a:rPr>
                      <m:t>𝑥</m:t>
                    </m:r>
                  </m:oMath>
                </a14:m>
                <a:r>
                  <a:rPr lang="en-US" dirty="0"/>
                  <a:t> for computing label </a:t>
                </a:r>
                <a14:m>
                  <m:oMath xmlns:m="http://schemas.openxmlformats.org/officeDocument/2006/math">
                    <m:r>
                      <a:rPr lang="en-US" b="0" i="1" smtClean="0">
                        <a:latin typeface="Cambria Math" panose="02040503050406030204" pitchFamily="18" charset="0"/>
                      </a:rPr>
                      <m:t>𝑦</m:t>
                    </m:r>
                    <m:r>
                      <a:rPr lang="en-US" i="1">
                        <a:latin typeface="Cambria Math" panose="02040503050406030204" pitchFamily="18" charset="0"/>
                      </a:rPr>
                      <m:t>=</m:t>
                    </m:r>
                    <m:r>
                      <a:rPr lang="en-US" b="0" i="1" smtClean="0">
                        <a:latin typeface="Cambria Math" panose="02040503050406030204" pitchFamily="18" charset="0"/>
                      </a:rPr>
                      <m:t>𝐹</m:t>
                    </m:r>
                    <m:r>
                      <a:rPr lang="en-US" i="1">
                        <a:latin typeface="Cambria Math" panose="02040503050406030204" pitchFamily="18" charset="0"/>
                      </a:rPr>
                      <m:t>(</m:t>
                    </m:r>
                    <m:r>
                      <a:rPr lang="en-US" b="0" i="1" smtClean="0">
                        <a:latin typeface="Cambria Math" panose="02040503050406030204" pitchFamily="18" charset="0"/>
                      </a:rPr>
                      <m:t>𝑥</m:t>
                    </m:r>
                    <m:r>
                      <a:rPr lang="en-US" i="1">
                        <a:latin typeface="Cambria Math" panose="02040503050406030204" pitchFamily="18" charset="0"/>
                      </a:rPr>
                      <m:t>)</m:t>
                    </m:r>
                  </m:oMath>
                </a14:m>
                <a:r>
                  <a:rPr lang="en-US" dirty="0"/>
                  <a:t> is </a:t>
                </a:r>
                <a:r>
                  <a:rPr lang="en-US" dirty="0" err="1"/>
                  <a:t>i.i.d</a:t>
                </a:r>
                <a:r>
                  <a:rPr lang="en-US" dirty="0"/>
                  <a:t> (independent and identically distributed) </a:t>
                </a:r>
              </a:p>
              <a:p>
                <a:pPr lvl="2"/>
                <a:r>
                  <a:rPr lang="en-US" dirty="0"/>
                  <a:t>i.e., there is no correlation between one input image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oMath>
                </a14:m>
                <a:r>
                  <a:rPr lang="en-US" dirty="0"/>
                  <a:t> and the next one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r>
                          <a:rPr lang="en-US" b="0" i="1" smtClean="0">
                            <a:latin typeface="Cambria Math" panose="02040503050406030204" pitchFamily="18" charset="0"/>
                          </a:rPr>
                          <m:t>+1</m:t>
                        </m:r>
                      </m:sub>
                    </m:sSub>
                  </m:oMath>
                </a14:m>
                <a:r>
                  <a:rPr lang="en-US" dirty="0"/>
                  <a:t>. </a:t>
                </a:r>
              </a:p>
              <a:p>
                <a:pPr lvl="1"/>
                <a:r>
                  <a:rPr lang="en-US" dirty="0"/>
                  <a:t>For IL/BC (and MDP in general): input (state) </a:t>
                </a:r>
                <a14:m>
                  <m:oMath xmlns:m="http://schemas.openxmlformats.org/officeDocument/2006/math">
                    <m:sSub>
                      <m:sSubPr>
                        <m:ctrlPr>
                          <a:rPr lang="en-US" b="0" i="1" smtClean="0">
                            <a:latin typeface="Cambria Math" panose="02040503050406030204" pitchFamily="18" charset="0"/>
                          </a:rPr>
                        </m:ctrlPr>
                      </m:sSubPr>
                      <m:e>
                        <m:r>
                          <a:rPr lang="en-US" i="1">
                            <a:latin typeface="Cambria Math" panose="02040503050406030204" pitchFamily="18" charset="0"/>
                          </a:rPr>
                          <m:t>𝑠</m:t>
                        </m:r>
                      </m:e>
                      <m:sub>
                        <m:r>
                          <a:rPr lang="en-US" b="0" i="1" smtClean="0">
                            <a:latin typeface="Cambria Math" panose="02040503050406030204" pitchFamily="18" charset="0"/>
                          </a:rPr>
                          <m:t>𝑡</m:t>
                        </m:r>
                      </m:sub>
                    </m:sSub>
                  </m:oMath>
                </a14:m>
                <a:r>
                  <a:rPr lang="en-US" dirty="0"/>
                  <a:t> for computing action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𝜋</m:t>
                        </m:r>
                      </m:e>
                      <m:sub>
                        <m:r>
                          <a:rPr lang="en-US" b="0" i="1" smtClean="0">
                            <a:latin typeface="Cambria Math" panose="02040503050406030204" pitchFamily="18" charset="0"/>
                          </a:rPr>
                          <m:t>𝜃</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𝑡</m:t>
                        </m:r>
                      </m:sub>
                    </m:sSub>
                    <m:r>
                      <a:rPr lang="en-US" b="0" i="1" smtClean="0">
                        <a:latin typeface="Cambria Math" panose="02040503050406030204" pitchFamily="18" charset="0"/>
                      </a:rPr>
                      <m:t>)</m:t>
                    </m:r>
                  </m:oMath>
                </a14:m>
                <a:r>
                  <a:rPr lang="en-US" dirty="0"/>
                  <a:t> is not </a:t>
                </a:r>
                <a:r>
                  <a:rPr lang="en-US" dirty="0" err="1"/>
                  <a:t>i.i.d</a:t>
                </a:r>
                <a:r>
                  <a:rPr lang="en-US" dirty="0"/>
                  <a:t>. but highly correlated, since action taken in a given state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𝑡</m:t>
                        </m:r>
                      </m:sub>
                    </m:sSub>
                  </m:oMath>
                </a14:m>
                <a:r>
                  <a:rPr lang="en-US" dirty="0"/>
                  <a:t> induces the next state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𝑡</m:t>
                        </m:r>
                        <m:r>
                          <a:rPr lang="en-US" b="0" i="1" smtClean="0">
                            <a:latin typeface="Cambria Math" panose="02040503050406030204" pitchFamily="18" charset="0"/>
                          </a:rPr>
                          <m:t>+1</m:t>
                        </m:r>
                      </m:sub>
                    </m:sSub>
                  </m:oMath>
                </a14:m>
                <a:r>
                  <a:rPr lang="en-US" dirty="0"/>
                  <a:t>.</a:t>
                </a:r>
              </a:p>
              <a:p>
                <a:pPr lvl="2"/>
                <a:r>
                  <a:rPr lang="en-US" dirty="0"/>
                  <a:t>i.e., a vehicle does not randomly jump around, but follows a smooth path. If state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𝑡</m:t>
                        </m:r>
                      </m:sub>
                    </m:sSub>
                  </m:oMath>
                </a14:m>
                <a:r>
                  <a:rPr lang="en-US" dirty="0"/>
                  <a:t> is defined as the front-camera video frame at time </a:t>
                </a:r>
                <a14:m>
                  <m:oMath xmlns:m="http://schemas.openxmlformats.org/officeDocument/2006/math">
                    <m:r>
                      <a:rPr lang="en-US" b="0" i="1" smtClean="0">
                        <a:latin typeface="Cambria Math" panose="02040503050406030204" pitchFamily="18" charset="0"/>
                      </a:rPr>
                      <m:t>𝑡</m:t>
                    </m:r>
                  </m:oMath>
                </a14:m>
                <a:r>
                  <a:rPr lang="en-US" dirty="0"/>
                  <a:t>, then there is strong correlation between frames across time</a:t>
                </a:r>
                <a14:m>
                  <m:oMath xmlns:m="http://schemas.openxmlformats.org/officeDocument/2006/math">
                    <m:r>
                      <a:rPr lang="en-US" b="0" i="1" smtClean="0">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𝑡</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oMath>
                </a14:m>
                <a:r>
                  <a:rPr lang="en-US" dirty="0"/>
                  <a:t> </a:t>
                </a:r>
                <a:r>
                  <a:rPr lang="en-US" altLang="zh-CN" dirty="0"/>
                  <a:t>in the continuous video stream.</a:t>
                </a:r>
              </a:p>
              <a:p>
                <a:r>
                  <a:rPr lang="en-US" dirty="0"/>
                  <a:t>Non-</a:t>
                </a:r>
                <a:r>
                  <a:rPr lang="en-US" dirty="0" err="1"/>
                  <a:t>i.i.d</a:t>
                </a:r>
                <a:r>
                  <a:rPr lang="en-US" dirty="0"/>
                  <a:t> input data may cause distributional Shift, where training and testing input data distributions densities are different.</a:t>
                </a:r>
                <a:endParaRPr lang="en-SE" dirty="0"/>
              </a:p>
            </p:txBody>
          </p:sp>
        </mc:Choice>
        <mc:Fallback>
          <p:sp>
            <p:nvSpPr>
              <p:cNvPr id="3" name="Content Placeholder 2">
                <a:extLst>
                  <a:ext uri="{FF2B5EF4-FFF2-40B4-BE49-F238E27FC236}">
                    <a16:creationId xmlns:a16="http://schemas.microsoft.com/office/drawing/2014/main" id="{B3E70616-CE29-472F-8CC1-3A930D10D258}"/>
                  </a:ext>
                </a:extLst>
              </p:cNvPr>
              <p:cNvSpPr>
                <a:spLocks noGrp="1" noRot="1" noChangeAspect="1" noMove="1" noResize="1" noEditPoints="1" noAdjustHandles="1" noChangeArrowheads="1" noChangeShapeType="1" noTextEdit="1"/>
              </p:cNvSpPr>
              <p:nvPr>
                <p:ph idx="1"/>
              </p:nvPr>
            </p:nvSpPr>
            <p:spPr>
              <a:xfrm>
                <a:off x="457200" y="1026056"/>
                <a:ext cx="8229600" cy="4003144"/>
              </a:xfrm>
              <a:blipFill>
                <a:blip r:embed="rId4"/>
                <a:stretch>
                  <a:fillRect l="-815" t="-2435" r="-1037" b="-1218"/>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EF4EB2BA-82B7-476D-BD8A-C40EED35DAED}"/>
              </a:ext>
            </a:extLst>
          </p:cNvPr>
          <p:cNvSpPr>
            <a:spLocks noGrp="1"/>
          </p:cNvSpPr>
          <p:nvPr>
            <p:ph type="sldNum" sz="quarter" idx="12"/>
          </p:nvPr>
        </p:nvSpPr>
        <p:spPr/>
        <p:txBody>
          <a:bodyPr/>
          <a:lstStyle/>
          <a:p>
            <a:pPr>
              <a:defRPr/>
            </a:pPr>
            <a:fld id="{F57F456A-00AF-44E6-8D70-638C0D0130FF}" type="slidenum">
              <a:rPr lang="en-US" altLang="zh-CN" smtClean="0"/>
              <a:pPr>
                <a:defRPr/>
              </a:pPr>
              <a:t>7</a:t>
            </a:fld>
            <a:endParaRPr lang="en-US" altLang="zh-CN"/>
          </a:p>
        </p:txBody>
      </p:sp>
      <p:sp>
        <p:nvSpPr>
          <p:cNvPr id="6" name="Rectangle 5">
            <a:extLst>
              <a:ext uri="{FF2B5EF4-FFF2-40B4-BE49-F238E27FC236}">
                <a16:creationId xmlns:a16="http://schemas.microsoft.com/office/drawing/2014/main" id="{4A33E272-A87E-4D77-AC54-DFF8902F7809}"/>
              </a:ext>
            </a:extLst>
          </p:cNvPr>
          <p:cNvSpPr/>
          <p:nvPr/>
        </p:nvSpPr>
        <p:spPr>
          <a:xfrm>
            <a:off x="2583802" y="6570921"/>
            <a:ext cx="3429000" cy="246221"/>
          </a:xfrm>
          <a:prstGeom prst="rect">
            <a:avLst/>
          </a:prstGeom>
        </p:spPr>
        <p:txBody>
          <a:bodyPr wrap="square">
            <a:spAutoFit/>
          </a:bodyPr>
          <a:lstStyle/>
          <a:p>
            <a:r>
              <a:rPr lang="en-US" sz="1000" dirty="0"/>
              <a:t>https://pathmind.com/wiki/deep-reinforcement-learning</a:t>
            </a:r>
            <a:endParaRPr lang="en-SE" sz="1000" dirty="0"/>
          </a:p>
        </p:txBody>
      </p:sp>
    </p:spTree>
    <p:extLst>
      <p:ext uri="{BB962C8B-B14F-4D97-AF65-F5344CB8AC3E}">
        <p14:creationId xmlns:p14="http://schemas.microsoft.com/office/powerpoint/2010/main" val="9400695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26DBC-BA35-4CAF-8ECE-91EF39A4A3D3}"/>
              </a:ext>
            </a:extLst>
          </p:cNvPr>
          <p:cNvSpPr>
            <a:spLocks noGrp="1"/>
          </p:cNvSpPr>
          <p:nvPr>
            <p:ph type="title"/>
          </p:nvPr>
        </p:nvSpPr>
        <p:spPr/>
        <p:txBody>
          <a:bodyPr/>
          <a:lstStyle/>
          <a:p>
            <a:r>
              <a:rPr lang="en-US" sz="3600" dirty="0"/>
              <a:t>Early Projects of IL (BC) Applied to AD</a:t>
            </a:r>
            <a:endParaRPr lang="en-SE" sz="3600" dirty="0"/>
          </a:p>
        </p:txBody>
      </p:sp>
      <p:sp>
        <p:nvSpPr>
          <p:cNvPr id="3" name="Content Placeholder 2">
            <a:extLst>
              <a:ext uri="{FF2B5EF4-FFF2-40B4-BE49-F238E27FC236}">
                <a16:creationId xmlns:a16="http://schemas.microsoft.com/office/drawing/2014/main" id="{C4C4C42B-AF15-480F-B808-9F28E28FA85A}"/>
              </a:ext>
            </a:extLst>
          </p:cNvPr>
          <p:cNvSpPr>
            <a:spLocks noGrp="1"/>
          </p:cNvSpPr>
          <p:nvPr>
            <p:ph idx="1"/>
          </p:nvPr>
        </p:nvSpPr>
        <p:spPr/>
        <p:txBody>
          <a:bodyPr/>
          <a:lstStyle/>
          <a:p>
            <a:r>
              <a:rPr lang="en-US" dirty="0"/>
              <a:t>ALVINN	</a:t>
            </a:r>
          </a:p>
          <a:p>
            <a:pPr lvl="1"/>
            <a:r>
              <a:rPr lang="en-US" dirty="0"/>
              <a:t>CMU, 1990</a:t>
            </a:r>
          </a:p>
          <a:p>
            <a:pPr lvl="1"/>
            <a:r>
              <a:rPr lang="en-US" dirty="0"/>
              <a:t>Low-res image as input</a:t>
            </a:r>
          </a:p>
          <a:p>
            <a:pPr lvl="1"/>
            <a:r>
              <a:rPr lang="en-US" dirty="0"/>
              <a:t>Fully connected NN</a:t>
            </a:r>
          </a:p>
          <a:p>
            <a:r>
              <a:rPr lang="en-US" dirty="0"/>
              <a:t>DAVE</a:t>
            </a:r>
          </a:p>
          <a:p>
            <a:pPr lvl="1"/>
            <a:r>
              <a:rPr lang="en-US" dirty="0"/>
              <a:t>Muller, </a:t>
            </a:r>
            <a:r>
              <a:rPr lang="en-US" dirty="0" err="1"/>
              <a:t>LeCun</a:t>
            </a:r>
            <a:r>
              <a:rPr lang="en-US" dirty="0"/>
              <a:t>, 2003</a:t>
            </a:r>
          </a:p>
          <a:p>
            <a:pPr lvl="1"/>
            <a:r>
              <a:rPr lang="en-US" dirty="0"/>
              <a:t>Low-res image as input</a:t>
            </a:r>
          </a:p>
          <a:p>
            <a:pPr lvl="1"/>
            <a:r>
              <a:rPr lang="en-US" dirty="0"/>
              <a:t>CNN</a:t>
            </a:r>
          </a:p>
          <a:p>
            <a:r>
              <a:rPr lang="en-US" altLang="zh-CN" dirty="0" err="1"/>
              <a:t>PilotNet</a:t>
            </a:r>
            <a:endParaRPr lang="en-US" dirty="0"/>
          </a:p>
          <a:p>
            <a:pPr lvl="1"/>
            <a:endParaRPr lang="en-SE" dirty="0"/>
          </a:p>
        </p:txBody>
      </p:sp>
      <p:sp>
        <p:nvSpPr>
          <p:cNvPr id="4" name="Slide Number Placeholder 3">
            <a:extLst>
              <a:ext uri="{FF2B5EF4-FFF2-40B4-BE49-F238E27FC236}">
                <a16:creationId xmlns:a16="http://schemas.microsoft.com/office/drawing/2014/main" id="{791D81AE-47A6-408D-A10D-996ABF4E6D2B}"/>
              </a:ext>
            </a:extLst>
          </p:cNvPr>
          <p:cNvSpPr>
            <a:spLocks noGrp="1"/>
          </p:cNvSpPr>
          <p:nvPr>
            <p:ph type="sldNum" sz="quarter" idx="12"/>
          </p:nvPr>
        </p:nvSpPr>
        <p:spPr/>
        <p:txBody>
          <a:bodyPr/>
          <a:lstStyle/>
          <a:p>
            <a:pPr>
              <a:defRPr/>
            </a:pPr>
            <a:fld id="{F57F456A-00AF-44E6-8D70-638C0D0130FF}" type="slidenum">
              <a:rPr lang="en-US" altLang="zh-CN" smtClean="0"/>
              <a:pPr>
                <a:defRPr/>
              </a:pPr>
              <a:t>8</a:t>
            </a:fld>
            <a:endParaRPr lang="en-US" altLang="zh-CN"/>
          </a:p>
        </p:txBody>
      </p:sp>
    </p:spTree>
    <p:extLst>
      <p:ext uri="{BB962C8B-B14F-4D97-AF65-F5344CB8AC3E}">
        <p14:creationId xmlns:p14="http://schemas.microsoft.com/office/powerpoint/2010/main" val="27820993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D7AFF-189A-4F2D-A9C1-CF1AB4865726}"/>
              </a:ext>
            </a:extLst>
          </p:cNvPr>
          <p:cNvSpPr>
            <a:spLocks noGrp="1"/>
          </p:cNvSpPr>
          <p:nvPr>
            <p:ph type="title"/>
          </p:nvPr>
        </p:nvSpPr>
        <p:spPr>
          <a:xfrm>
            <a:off x="457200" y="152400"/>
            <a:ext cx="8229600" cy="868362"/>
          </a:xfrm>
        </p:spPr>
        <p:txBody>
          <a:bodyPr/>
          <a:lstStyle/>
          <a:p>
            <a:r>
              <a:rPr lang="en-US" dirty="0"/>
              <a:t>Distributional Shift in IL/BC</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54EA7BE-83D9-4B41-8C1C-9E316B5D2ACB}"/>
                  </a:ext>
                </a:extLst>
              </p:cNvPr>
              <p:cNvSpPr>
                <a:spLocks noGrp="1"/>
              </p:cNvSpPr>
              <p:nvPr>
                <p:ph idx="1"/>
              </p:nvPr>
            </p:nvSpPr>
            <p:spPr>
              <a:xfrm>
                <a:off x="461176" y="969782"/>
                <a:ext cx="8229600" cy="2667000"/>
              </a:xfrm>
            </p:spPr>
            <p:txBody>
              <a:bodyPr>
                <a:normAutofit fontScale="62500" lnSpcReduction="20000"/>
              </a:bodyPr>
              <a:lstStyle/>
              <a:p>
                <a:r>
                  <a:rPr lang="en-US" dirty="0"/>
                  <a:t>Errors made in different states add up, therefore a mistake made by the agent can easily put it into a state that the expert has never visited and the agent has never trained on. In such states, the action is undefined and this can lead to catastrophic failures.</a:t>
                </a:r>
              </a:p>
              <a:p>
                <a:r>
                  <a:rPr lang="en-US" dirty="0"/>
                  <a:t>e.g. the expert driver always keeps in the center of lane, so the front camera images (input data) in the training set do not contain views where the vehicle is heading to go off side of road. So once the vehicle heading deviates a little towards the side</a:t>
                </a:r>
              </a:p>
              <a:p>
                <a:pPr lvl="1"/>
                <a:r>
                  <a:rPr lang="en-US" dirty="0"/>
                  <a:t>the input data is not in the training set </a:t>
                </a:r>
                <a14:m>
                  <m:oMath xmlns:m="http://schemas.openxmlformats.org/officeDocument/2006/math">
                    <m:r>
                      <a:rPr lang="en-US" b="0" i="1" smtClean="0">
                        <a:latin typeface="Cambria Math" panose="02040503050406030204" pitchFamily="18" charset="0"/>
                      </a:rPr>
                      <m:t>→</m:t>
                    </m:r>
                  </m:oMath>
                </a14:m>
                <a:r>
                  <a:rPr lang="en-US" dirty="0"/>
                  <a:t> action is undefined  </a:t>
                </a:r>
                <a14:m>
                  <m:oMath xmlns:m="http://schemas.openxmlformats.org/officeDocument/2006/math">
                    <m:r>
                      <a:rPr lang="en-US" i="1">
                        <a:latin typeface="Cambria Math" panose="02040503050406030204" pitchFamily="18" charset="0"/>
                      </a:rPr>
                      <m:t>→</m:t>
                    </m:r>
                  </m:oMath>
                </a14:m>
                <a:r>
                  <a:rPr lang="en-US" dirty="0"/>
                  <a:t> vehicle deviates even more  </a:t>
                </a:r>
                <a14:m>
                  <m:oMath xmlns:m="http://schemas.openxmlformats.org/officeDocument/2006/math">
                    <m:r>
                      <a:rPr lang="en-US" i="1">
                        <a:latin typeface="Cambria Math" panose="02040503050406030204" pitchFamily="18" charset="0"/>
                      </a:rPr>
                      <m:t>→</m:t>
                    </m:r>
                    <m:r>
                      <a:rPr lang="en-US" b="0" i="1" smtClean="0">
                        <a:latin typeface="Cambria Math" panose="02040503050406030204" pitchFamily="18" charset="0"/>
                      </a:rPr>
                      <m:t>…</m:t>
                    </m:r>
                    <m:r>
                      <a:rPr lang="en-US" i="1">
                        <a:latin typeface="Cambria Math" panose="02040503050406030204" pitchFamily="18" charset="0"/>
                      </a:rPr>
                      <m:t>→</m:t>
                    </m:r>
                  </m:oMath>
                </a14:m>
                <a:r>
                  <a:rPr lang="en-US" dirty="0"/>
                  <a:t> vicious cycle leading to a crash.</a:t>
                </a:r>
              </a:p>
              <a:p>
                <a:pPr lvl="1"/>
                <a:endParaRPr lang="en-SE" dirty="0"/>
              </a:p>
            </p:txBody>
          </p:sp>
        </mc:Choice>
        <mc:Fallback xmlns="">
          <p:sp>
            <p:nvSpPr>
              <p:cNvPr id="3" name="Content Placeholder 2">
                <a:extLst>
                  <a:ext uri="{FF2B5EF4-FFF2-40B4-BE49-F238E27FC236}">
                    <a16:creationId xmlns:a16="http://schemas.microsoft.com/office/drawing/2014/main" id="{154EA7BE-83D9-4B41-8C1C-9E316B5D2ACB}"/>
                  </a:ext>
                </a:extLst>
              </p:cNvPr>
              <p:cNvSpPr>
                <a:spLocks noGrp="1" noRot="1" noChangeAspect="1" noMove="1" noResize="1" noEditPoints="1" noAdjustHandles="1" noChangeArrowheads="1" noChangeShapeType="1" noTextEdit="1"/>
              </p:cNvSpPr>
              <p:nvPr>
                <p:ph idx="1"/>
              </p:nvPr>
            </p:nvSpPr>
            <p:spPr>
              <a:xfrm>
                <a:off x="461176" y="969782"/>
                <a:ext cx="8229600" cy="2667000"/>
              </a:xfrm>
              <a:blipFill>
                <a:blip r:embed="rId2"/>
                <a:stretch>
                  <a:fillRect l="-667" t="-3196" r="-1111" b="-91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99A060DC-9D9A-4DAB-A9E8-01391FAC5463}"/>
              </a:ext>
            </a:extLst>
          </p:cNvPr>
          <p:cNvSpPr>
            <a:spLocks noGrp="1"/>
          </p:cNvSpPr>
          <p:nvPr>
            <p:ph type="sldNum" sz="quarter" idx="12"/>
          </p:nvPr>
        </p:nvSpPr>
        <p:spPr/>
        <p:txBody>
          <a:bodyPr/>
          <a:lstStyle/>
          <a:p>
            <a:pPr>
              <a:defRPr/>
            </a:pPr>
            <a:fld id="{F57F456A-00AF-44E6-8D70-638C0D0130FF}" type="slidenum">
              <a:rPr lang="en-US" altLang="zh-CN" smtClean="0"/>
              <a:pPr>
                <a:defRPr/>
              </a:pPr>
              <a:t>9</a:t>
            </a:fld>
            <a:endParaRPr lang="en-US" altLang="zh-CN"/>
          </a:p>
        </p:txBody>
      </p:sp>
      <p:pic>
        <p:nvPicPr>
          <p:cNvPr id="2050" name="Picture 2">
            <a:extLst>
              <a:ext uri="{FF2B5EF4-FFF2-40B4-BE49-F238E27FC236}">
                <a16:creationId xmlns:a16="http://schemas.microsoft.com/office/drawing/2014/main" id="{32384FD4-3196-45D3-B961-B1A37889C2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14512" y="3467009"/>
            <a:ext cx="5514975" cy="3033237"/>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3F537C9A-E2E9-49F3-8F45-BD5E81ACA580}"/>
              </a:ext>
            </a:extLst>
          </p:cNvPr>
          <p:cNvSpPr/>
          <p:nvPr/>
        </p:nvSpPr>
        <p:spPr>
          <a:xfrm>
            <a:off x="1952625" y="6518988"/>
            <a:ext cx="5238750" cy="246221"/>
          </a:xfrm>
          <a:prstGeom prst="rect">
            <a:avLst/>
          </a:prstGeom>
        </p:spPr>
        <p:txBody>
          <a:bodyPr wrap="square">
            <a:spAutoFit/>
          </a:bodyPr>
          <a:lstStyle/>
          <a:p>
            <a:r>
              <a:rPr lang="en-US" sz="1000" dirty="0"/>
              <a:t>https://medium.com/@SmartLabAI/a-brief-overview-of-imitation-learning-8a8a75c44a9c</a:t>
            </a:r>
            <a:endParaRPr lang="en-SE" sz="1000" dirty="0"/>
          </a:p>
        </p:txBody>
      </p:sp>
    </p:spTree>
    <p:extLst>
      <p:ext uri="{BB962C8B-B14F-4D97-AF65-F5344CB8AC3E}">
        <p14:creationId xmlns:p14="http://schemas.microsoft.com/office/powerpoint/2010/main" val="2877497247"/>
      </p:ext>
    </p:extLst>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254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254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Template New.potx" id="{B14B07C0-9486-4721-8783-BFBD5BB00260}" vid="{C37858ED-E72E-42C2-A32A-A61396065B4D}"/>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12342</TotalTime>
  <Words>4292</Words>
  <Application>Microsoft Office PowerPoint</Application>
  <PresentationFormat>On-screen Show (4:3)</PresentationFormat>
  <Paragraphs>319</Paragraphs>
  <Slides>43</Slides>
  <Notes>20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43</vt:i4>
      </vt:variant>
    </vt:vector>
  </HeadingPairs>
  <TitlesOfParts>
    <vt:vector size="47" baseType="lpstr">
      <vt:lpstr>Arial</vt:lpstr>
      <vt:lpstr>Calibri</vt:lpstr>
      <vt:lpstr>Cambria Math</vt:lpstr>
      <vt:lpstr>Default Design</vt:lpstr>
      <vt:lpstr>L8 Autonomous Driving with IL&amp;RL</vt:lpstr>
      <vt:lpstr>Outline</vt:lpstr>
      <vt:lpstr>RL Reward Function Issues</vt:lpstr>
      <vt:lpstr>Imitation Learning (IL)</vt:lpstr>
      <vt:lpstr>Review: Notations</vt:lpstr>
      <vt:lpstr>Behavior Cloning (BC)</vt:lpstr>
      <vt:lpstr>SL vs. BC</vt:lpstr>
      <vt:lpstr>Early Projects of IL (BC) Applied to AD</vt:lpstr>
      <vt:lpstr>Distributional Shift in IL/BC</vt:lpstr>
      <vt:lpstr>Inverse Reinforcement Learning (IRL)</vt:lpstr>
      <vt:lpstr>IRL Details</vt:lpstr>
      <vt:lpstr>Outline</vt:lpstr>
      <vt:lpstr>PowerPoint Presentation</vt:lpstr>
      <vt:lpstr>Advantages of Mid-to-Mid</vt:lpstr>
      <vt:lpstr>[Zhou 2019]</vt:lpstr>
      <vt:lpstr>Computer Vision vs. End-to-End</vt:lpstr>
      <vt:lpstr>PowerPoint Presentation</vt:lpstr>
      <vt:lpstr>Performance Evaluation Results</vt:lpstr>
      <vt:lpstr>Conclusions</vt:lpstr>
      <vt:lpstr>PilotNet [Bojarski 2016]</vt:lpstr>
      <vt:lpstr>Training Method</vt:lpstr>
      <vt:lpstr>Data Collection System</vt:lpstr>
      <vt:lpstr>Training Data Augmentation</vt:lpstr>
      <vt:lpstr>Training Data Augmentation Details</vt:lpstr>
      <vt:lpstr>Driving Simulator</vt:lpstr>
      <vt:lpstr>PilotNet</vt:lpstr>
      <vt:lpstr>Visualization of Salient Objects</vt:lpstr>
      <vt:lpstr>Visualization Method</vt:lpstr>
      <vt:lpstr>On-Road Tests</vt:lpstr>
      <vt:lpstr>Chauffeurnet [Bansal 2018]</vt:lpstr>
      <vt:lpstr>Abstract</vt:lpstr>
      <vt:lpstr>BC Experiments</vt:lpstr>
      <vt:lpstr>ChauffeurNet Experiments</vt:lpstr>
      <vt:lpstr>ChauffeurNet Input/Output</vt:lpstr>
      <vt:lpstr>ChauffeurNet Input/Output in Detail</vt:lpstr>
      <vt:lpstr>Rendered inputs and outputs</vt:lpstr>
      <vt:lpstr>ChauffeurNet Architecture</vt:lpstr>
      <vt:lpstr>Conditional IL (CIL) [Codevilla 2018]</vt:lpstr>
      <vt:lpstr>Standard IL Limitations</vt:lpstr>
      <vt:lpstr>Command Conditional IL</vt:lpstr>
      <vt:lpstr>Two Architectures</vt:lpstr>
      <vt:lpstr>Data Augmentation</vt:lpstr>
      <vt:lpstr>Comparisons</vt:lpstr>
    </vt:vector>
  </TitlesOfParts>
  <Company>Carnegie Mellon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Multi-core architectures</dc:title>
  <dc:creator>SCS</dc:creator>
  <cp:lastModifiedBy>Zonghua Gu</cp:lastModifiedBy>
  <cp:revision>903</cp:revision>
  <dcterms:created xsi:type="dcterms:W3CDTF">2006-04-25T21:28:16Z</dcterms:created>
  <dcterms:modified xsi:type="dcterms:W3CDTF">2023-12-18T11:53:04Z</dcterms:modified>
</cp:coreProperties>
</file>